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61" r:id="rId2"/>
    <p:sldId id="854" r:id="rId3"/>
    <p:sldId id="1047" r:id="rId4"/>
    <p:sldId id="1012" r:id="rId5"/>
    <p:sldId id="1014" r:id="rId6"/>
    <p:sldId id="1020" r:id="rId7"/>
    <p:sldId id="1018" r:id="rId8"/>
    <p:sldId id="1017" r:id="rId9"/>
    <p:sldId id="889" r:id="rId10"/>
    <p:sldId id="890" r:id="rId11"/>
    <p:sldId id="1041" r:id="rId12"/>
    <p:sldId id="1046" r:id="rId13"/>
    <p:sldId id="1029" r:id="rId14"/>
    <p:sldId id="1035" r:id="rId15"/>
    <p:sldId id="306" r:id="rId16"/>
    <p:sldId id="782" r:id="rId17"/>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45" autoAdjust="0"/>
  </p:normalViewPr>
  <p:slideViewPr>
    <p:cSldViewPr showGuides="1">
      <p:cViewPr varScale="1">
        <p:scale>
          <a:sx n="118" d="100"/>
          <a:sy n="118" d="100"/>
        </p:scale>
        <p:origin x="1404" y="10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2040"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59A3B4-A936-4C7A-918D-977733F1BBA2}"/>
              </a:ext>
            </a:extLst>
          </p:cNvPr>
          <p:cNvSpPr>
            <a:spLocks noGrp="1"/>
          </p:cNvSpPr>
          <p:nvPr>
            <p:ph type="hdr" sz="quarter"/>
          </p:nvPr>
        </p:nvSpPr>
        <p:spPr>
          <a:xfrm>
            <a:off x="0" y="0"/>
            <a:ext cx="3169920" cy="482283"/>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C0C53201-5F66-45D8-9FD1-A7F3C242850C}"/>
              </a:ext>
            </a:extLst>
          </p:cNvPr>
          <p:cNvSpPr>
            <a:spLocks noGrp="1"/>
          </p:cNvSpPr>
          <p:nvPr>
            <p:ph type="dt" sz="quarter" idx="1"/>
          </p:nvPr>
        </p:nvSpPr>
        <p:spPr>
          <a:xfrm>
            <a:off x="4144011" y="0"/>
            <a:ext cx="3169920" cy="482283"/>
          </a:xfrm>
          <a:prstGeom prst="rect">
            <a:avLst/>
          </a:prstGeom>
        </p:spPr>
        <p:txBody>
          <a:bodyPr vert="horz" lIns="96661" tIns="48331" rIns="96661" bIns="48331" rtlCol="0"/>
          <a:lstStyle>
            <a:lvl1pPr algn="r">
              <a:defRPr sz="1300"/>
            </a:lvl1pPr>
          </a:lstStyle>
          <a:p>
            <a:fld id="{797AB142-80D2-4378-B928-034F0118E32B}" type="datetimeFigureOut">
              <a:rPr lang="en-US" smtClean="0"/>
              <a:t>7/24/2025</a:t>
            </a:fld>
            <a:endParaRPr lang="en-US"/>
          </a:p>
        </p:txBody>
      </p:sp>
      <p:sp>
        <p:nvSpPr>
          <p:cNvPr id="4" name="Footer Placeholder 3">
            <a:extLst>
              <a:ext uri="{FF2B5EF4-FFF2-40B4-BE49-F238E27FC236}">
                <a16:creationId xmlns:a16="http://schemas.microsoft.com/office/drawing/2014/main" id="{3037B9FC-7C0F-4390-B151-E93BE87F2FFC}"/>
              </a:ext>
            </a:extLst>
          </p:cNvPr>
          <p:cNvSpPr>
            <a:spLocks noGrp="1"/>
          </p:cNvSpPr>
          <p:nvPr>
            <p:ph type="ftr" sz="quarter" idx="2"/>
          </p:nvPr>
        </p:nvSpPr>
        <p:spPr>
          <a:xfrm>
            <a:off x="0" y="9118920"/>
            <a:ext cx="3169920" cy="482282"/>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EB64D285-0B02-4BE1-A932-1480EC567FB5}"/>
              </a:ext>
            </a:extLst>
          </p:cNvPr>
          <p:cNvSpPr>
            <a:spLocks noGrp="1"/>
          </p:cNvSpPr>
          <p:nvPr>
            <p:ph type="sldNum" sz="quarter" idx="3"/>
          </p:nvPr>
        </p:nvSpPr>
        <p:spPr>
          <a:xfrm>
            <a:off x="4144011" y="9118920"/>
            <a:ext cx="3169920" cy="482282"/>
          </a:xfrm>
          <a:prstGeom prst="rect">
            <a:avLst/>
          </a:prstGeom>
        </p:spPr>
        <p:txBody>
          <a:bodyPr vert="horz" lIns="96661" tIns="48331" rIns="96661" bIns="48331" rtlCol="0" anchor="b"/>
          <a:lstStyle>
            <a:lvl1pPr algn="r">
              <a:defRPr sz="1300"/>
            </a:lvl1pPr>
          </a:lstStyle>
          <a:p>
            <a:fld id="{B5EAB9DF-D275-4D8E-98B7-C5CF621C97B3}" type="slidenum">
              <a:rPr lang="en-US" smtClean="0"/>
              <a:t>‹#›</a:t>
            </a:fld>
            <a:endParaRPr lang="en-US"/>
          </a:p>
        </p:txBody>
      </p:sp>
    </p:spTree>
    <p:extLst>
      <p:ext uri="{BB962C8B-B14F-4D97-AF65-F5344CB8AC3E}">
        <p14:creationId xmlns:p14="http://schemas.microsoft.com/office/powerpoint/2010/main" val="3893147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4011" y="0"/>
            <a:ext cx="3169920" cy="480060"/>
          </a:xfrm>
          <a:prstGeom prst="rect">
            <a:avLst/>
          </a:prstGeom>
        </p:spPr>
        <p:txBody>
          <a:bodyPr vert="horz" lIns="96661" tIns="48331" rIns="96661" bIns="48331" rtlCol="0"/>
          <a:lstStyle>
            <a:lvl1pPr algn="r">
              <a:defRPr sz="1300"/>
            </a:lvl1pPr>
          </a:lstStyle>
          <a:p>
            <a:fld id="{074F0418-B49E-470D-8779-F6319EB481E2}" type="datetimeFigureOut">
              <a:rPr lang="en-US" smtClean="0"/>
              <a:t>7/24/2025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8918"/>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4011" y="9118918"/>
            <a:ext cx="3169920" cy="480060"/>
          </a:xfrm>
          <a:prstGeom prst="rect">
            <a:avLst/>
          </a:prstGeom>
        </p:spPr>
        <p:txBody>
          <a:bodyPr vert="horz" lIns="96661" tIns="48331" rIns="96661" bIns="48331" rtlCol="0" anchor="b"/>
          <a:lstStyle>
            <a:lvl1pPr algn="r">
              <a:defRPr sz="1300"/>
            </a:lvl1pPr>
          </a:lstStyle>
          <a:p>
            <a:fld id="{EE0ED436-C3B7-45BC-9377-FF0C25C591A7}" type="slidenum">
              <a:rPr lang="en-US" smtClean="0"/>
              <a:t>‹#›</a:t>
            </a:fld>
            <a:endParaRPr lang="en-US"/>
          </a:p>
        </p:txBody>
      </p:sp>
    </p:spTree>
    <p:extLst>
      <p:ext uri="{BB962C8B-B14F-4D97-AF65-F5344CB8AC3E}">
        <p14:creationId xmlns:p14="http://schemas.microsoft.com/office/powerpoint/2010/main" val="781205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ED436-C3B7-45BC-9377-FF0C25C591A7}" type="slidenum">
              <a:rPr lang="en-US" smtClean="0"/>
              <a:t>1</a:t>
            </a:fld>
            <a:endParaRPr lang="en-US"/>
          </a:p>
        </p:txBody>
      </p:sp>
    </p:spTree>
    <p:extLst>
      <p:ext uri="{BB962C8B-B14F-4D97-AF65-F5344CB8AC3E}">
        <p14:creationId xmlns:p14="http://schemas.microsoft.com/office/powerpoint/2010/main" val="664518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the policy provision elements? Discuss evidence with respect to each element.</a:t>
            </a:r>
          </a:p>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12</a:t>
            </a:fld>
            <a:endParaRPr lang="en-US"/>
          </a:p>
        </p:txBody>
      </p:sp>
    </p:spTree>
    <p:extLst>
      <p:ext uri="{BB962C8B-B14F-4D97-AF65-F5344CB8AC3E}">
        <p14:creationId xmlns:p14="http://schemas.microsoft.com/office/powerpoint/2010/main" val="1557360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14</a:t>
            </a:fld>
            <a:endParaRPr lang="en-US"/>
          </a:p>
        </p:txBody>
      </p:sp>
    </p:spTree>
    <p:extLst>
      <p:ext uri="{BB962C8B-B14F-4D97-AF65-F5344CB8AC3E}">
        <p14:creationId xmlns:p14="http://schemas.microsoft.com/office/powerpoint/2010/main" val="3505565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15</a:t>
            </a:fld>
            <a:endParaRPr lang="en-US" dirty="0"/>
          </a:p>
        </p:txBody>
      </p:sp>
    </p:spTree>
    <p:extLst>
      <p:ext uri="{BB962C8B-B14F-4D97-AF65-F5344CB8AC3E}">
        <p14:creationId xmlns:p14="http://schemas.microsoft.com/office/powerpoint/2010/main" val="1976132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16</a:t>
            </a:fld>
            <a:endParaRPr lang="en-US" dirty="0"/>
          </a:p>
        </p:txBody>
      </p:sp>
    </p:spTree>
    <p:extLst>
      <p:ext uri="{BB962C8B-B14F-4D97-AF65-F5344CB8AC3E}">
        <p14:creationId xmlns:p14="http://schemas.microsoft.com/office/powerpoint/2010/main" val="498785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2</a:t>
            </a:fld>
            <a:endParaRPr lang="en-US"/>
          </a:p>
        </p:txBody>
      </p:sp>
    </p:spTree>
    <p:extLst>
      <p:ext uri="{BB962C8B-B14F-4D97-AF65-F5344CB8AC3E}">
        <p14:creationId xmlns:p14="http://schemas.microsoft.com/office/powerpoint/2010/main" val="1223665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best? </a:t>
            </a:r>
          </a:p>
        </p:txBody>
      </p:sp>
      <p:sp>
        <p:nvSpPr>
          <p:cNvPr id="4" name="Slide Number Placeholder 3"/>
          <p:cNvSpPr>
            <a:spLocks noGrp="1"/>
          </p:cNvSpPr>
          <p:nvPr>
            <p:ph type="sldNum" sz="quarter" idx="5"/>
          </p:nvPr>
        </p:nvSpPr>
        <p:spPr/>
        <p:txBody>
          <a:bodyPr/>
          <a:lstStyle/>
          <a:p>
            <a:fld id="{EE0ED436-C3B7-45BC-9377-FF0C25C591A7}" type="slidenum">
              <a:rPr lang="en-US" smtClean="0"/>
              <a:t>4</a:t>
            </a:fld>
            <a:endParaRPr lang="en-US"/>
          </a:p>
        </p:txBody>
      </p:sp>
    </p:spTree>
    <p:extLst>
      <p:ext uri="{BB962C8B-B14F-4D97-AF65-F5344CB8AC3E}">
        <p14:creationId xmlns:p14="http://schemas.microsoft.com/office/powerpoint/2010/main" val="1171183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5</a:t>
            </a:fld>
            <a:endParaRPr lang="en-US"/>
          </a:p>
        </p:txBody>
      </p:sp>
    </p:spTree>
    <p:extLst>
      <p:ext uri="{BB962C8B-B14F-4D97-AF65-F5344CB8AC3E}">
        <p14:creationId xmlns:p14="http://schemas.microsoft.com/office/powerpoint/2010/main" val="2495374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6</a:t>
            </a:fld>
            <a:endParaRPr lang="en-US"/>
          </a:p>
        </p:txBody>
      </p:sp>
    </p:spTree>
    <p:extLst>
      <p:ext uri="{BB962C8B-B14F-4D97-AF65-F5344CB8AC3E}">
        <p14:creationId xmlns:p14="http://schemas.microsoft.com/office/powerpoint/2010/main" val="2566718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hardest part… </a:t>
            </a:r>
          </a:p>
        </p:txBody>
      </p:sp>
      <p:sp>
        <p:nvSpPr>
          <p:cNvPr id="4" name="Slide Number Placeholder 3"/>
          <p:cNvSpPr>
            <a:spLocks noGrp="1"/>
          </p:cNvSpPr>
          <p:nvPr>
            <p:ph type="sldNum" sz="quarter" idx="5"/>
          </p:nvPr>
        </p:nvSpPr>
        <p:spPr/>
        <p:txBody>
          <a:bodyPr/>
          <a:lstStyle/>
          <a:p>
            <a:fld id="{EE0ED436-C3B7-45BC-9377-FF0C25C591A7}" type="slidenum">
              <a:rPr lang="en-US" smtClean="0"/>
              <a:t>8</a:t>
            </a:fld>
            <a:endParaRPr lang="en-US"/>
          </a:p>
        </p:txBody>
      </p:sp>
    </p:spTree>
    <p:extLst>
      <p:ext uri="{BB962C8B-B14F-4D97-AF65-F5344CB8AC3E}">
        <p14:creationId xmlns:p14="http://schemas.microsoft.com/office/powerpoint/2010/main" val="1546710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policy violation: Stalking</a:t>
            </a:r>
          </a:p>
          <a:p>
            <a:pPr marL="171450" indent="-171450">
              <a:buFont typeface="Arial" panose="020B0604020202020204" pitchFamily="34" charset="0"/>
              <a:buChar char="•"/>
            </a:pPr>
            <a:r>
              <a:rPr lang="en-US" dirty="0"/>
              <a:t>Specific incidents? Why would each cause fear?</a:t>
            </a:r>
          </a:p>
          <a:p>
            <a:endParaRPr lang="en-US" dirty="0"/>
          </a:p>
          <a:p>
            <a:r>
              <a:rPr lang="en-US" dirty="0"/>
              <a:t>Be this specific. Not, for example, “The Regents Rules and the Sexual Misconduct Policy”</a:t>
            </a:r>
          </a:p>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9</a:t>
            </a:fld>
            <a:endParaRPr lang="en-US" dirty="0"/>
          </a:p>
        </p:txBody>
      </p:sp>
    </p:spTree>
    <p:extLst>
      <p:ext uri="{BB962C8B-B14F-4D97-AF65-F5344CB8AC3E}">
        <p14:creationId xmlns:p14="http://schemas.microsoft.com/office/powerpoint/2010/main" val="26043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a:t>
            </a:r>
            <a:r>
              <a:rPr lang="en-US" b="1" dirty="0"/>
              <a:t>Breakdown of Policy Violations </a:t>
            </a:r>
            <a:r>
              <a:rPr lang="en-US" dirty="0"/>
              <a:t>handout to compartmentalize each element of the definition. </a:t>
            </a:r>
            <a:r>
              <a:rPr lang="en-US" b="1" dirty="0"/>
              <a:t>Each element </a:t>
            </a:r>
            <a:r>
              <a:rPr lang="en-US" dirty="0"/>
              <a:t>must be </a:t>
            </a:r>
            <a:r>
              <a:rPr lang="en-US" b="1" dirty="0"/>
              <a:t>proven</a:t>
            </a:r>
            <a:r>
              <a:rPr lang="en-US" dirty="0"/>
              <a:t> using the evidence standard (preponderance of the evidence) to find for a policy violation. If </a:t>
            </a:r>
            <a:r>
              <a:rPr lang="en-US" u="sng" dirty="0"/>
              <a:t>one or more elements have not been proven</a:t>
            </a:r>
            <a:r>
              <a:rPr lang="en-US" dirty="0"/>
              <a:t>, then the alleged conduct </a:t>
            </a:r>
            <a:r>
              <a:rPr lang="en-US" b="1" dirty="0"/>
              <a:t>cannot</a:t>
            </a:r>
            <a:r>
              <a:rPr lang="en-US" dirty="0"/>
              <a:t> be found in violation of the policy. </a:t>
            </a:r>
          </a:p>
        </p:txBody>
      </p:sp>
      <p:sp>
        <p:nvSpPr>
          <p:cNvPr id="4" name="Slide Number Placeholder 3"/>
          <p:cNvSpPr>
            <a:spLocks noGrp="1"/>
          </p:cNvSpPr>
          <p:nvPr>
            <p:ph type="sldNum" sz="quarter" idx="5"/>
          </p:nvPr>
        </p:nvSpPr>
        <p:spPr/>
        <p:txBody>
          <a:bodyPr/>
          <a:lstStyle/>
          <a:p>
            <a:fld id="{EE0ED436-C3B7-45BC-9377-FF0C25C591A7}" type="slidenum">
              <a:rPr lang="en-US" smtClean="0"/>
              <a:t>10</a:t>
            </a:fld>
            <a:endParaRPr lang="en-US" dirty="0"/>
          </a:p>
        </p:txBody>
      </p:sp>
    </p:spTree>
    <p:extLst>
      <p:ext uri="{BB962C8B-B14F-4D97-AF65-F5344CB8AC3E}">
        <p14:creationId xmlns:p14="http://schemas.microsoft.com/office/powerpoint/2010/main" val="2128222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the policy provision elements? Discuss evidence with respect to each element.</a:t>
            </a:r>
          </a:p>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11</a:t>
            </a:fld>
            <a:endParaRPr lang="en-US"/>
          </a:p>
        </p:txBody>
      </p:sp>
    </p:spTree>
    <p:extLst>
      <p:ext uri="{BB962C8B-B14F-4D97-AF65-F5344CB8AC3E}">
        <p14:creationId xmlns:p14="http://schemas.microsoft.com/office/powerpoint/2010/main" val="702304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2031"/>
            <a:ext cx="7772400" cy="1407319"/>
          </a:xfrm>
        </p:spPr>
        <p:txBody>
          <a:bodyPr>
            <a:normAutofit/>
          </a:bodyPr>
          <a:lstStyle>
            <a:lvl1pPr algn="l">
              <a:lnSpc>
                <a:spcPts val="3700"/>
              </a:lnSpc>
              <a:defRPr sz="4000"/>
            </a:lvl1pPr>
          </a:lstStyle>
          <a:p>
            <a:r>
              <a:rPr lang="en-US" dirty="0"/>
              <a:t>Click to edit Master title style</a:t>
            </a:r>
          </a:p>
        </p:txBody>
      </p:sp>
      <p:sp>
        <p:nvSpPr>
          <p:cNvPr id="4" name="Slide Number Placeholder 5"/>
          <p:cNvSpPr>
            <a:spLocks noGrp="1"/>
          </p:cNvSpPr>
          <p:nvPr>
            <p:ph type="sldNum" sz="quarter" idx="4"/>
          </p:nvPr>
        </p:nvSpPr>
        <p:spPr>
          <a:xfrm>
            <a:off x="6553200" y="4552950"/>
            <a:ext cx="2133600" cy="273844"/>
          </a:xfrm>
          <a:prstGeom prst="rect">
            <a:avLst/>
          </a:prstGeom>
        </p:spPr>
        <p:txBody>
          <a:bodyPr/>
          <a:lstStyle>
            <a:lvl1pPr algn="r">
              <a:defRPr sz="1200">
                <a:solidFill>
                  <a:schemeClr val="tx2"/>
                </a:solidFill>
              </a:defRPr>
            </a:lvl1pPr>
          </a:lstStyle>
          <a:p>
            <a:fld id="{A7EE2453-3BC3-4CDC-BBD4-144194DC3BDD}" type="slidenum">
              <a:rPr lang="en-US" smtClean="0"/>
              <a:pPr/>
              <a:t>‹#›</a:t>
            </a:fld>
            <a:endParaRPr lang="en-US" dirty="0"/>
          </a:p>
        </p:txBody>
      </p:sp>
      <p:sp>
        <p:nvSpPr>
          <p:cNvPr id="5" name="Subtitle 2"/>
          <p:cNvSpPr>
            <a:spLocks noGrp="1"/>
          </p:cNvSpPr>
          <p:nvPr>
            <p:ph type="subTitle" idx="1" hasCustomPrompt="1"/>
          </p:nvPr>
        </p:nvSpPr>
        <p:spPr>
          <a:xfrm>
            <a:off x="685800" y="3181350"/>
            <a:ext cx="7772400" cy="990600"/>
          </a:xfrm>
        </p:spPr>
        <p:txBody>
          <a:bodyPr>
            <a:normAutofit/>
          </a:bodyPr>
          <a:lstStyle>
            <a:lvl1pPr marL="0" indent="0" algn="l">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U. T. System Board of Regents Meeting</a:t>
            </a:r>
          </a:p>
          <a:p>
            <a:r>
              <a:rPr lang="en-US" dirty="0"/>
              <a:t>Committee (if committee meeting)</a:t>
            </a:r>
          </a:p>
          <a:p>
            <a:r>
              <a:rPr lang="en-US" dirty="0"/>
              <a:t>Month Year</a:t>
            </a:r>
          </a:p>
        </p:txBody>
      </p:sp>
      <p:sp>
        <p:nvSpPr>
          <p:cNvPr id="6" name="Text Placeholder 5"/>
          <p:cNvSpPr>
            <a:spLocks noGrp="1"/>
          </p:cNvSpPr>
          <p:nvPr>
            <p:ph type="body" sz="quarter" idx="10" hasCustomPrompt="1"/>
          </p:nvPr>
        </p:nvSpPr>
        <p:spPr>
          <a:xfrm>
            <a:off x="685800" y="2419350"/>
            <a:ext cx="7772400" cy="609600"/>
          </a:xfrm>
        </p:spPr>
        <p:txBody>
          <a:bodyPr>
            <a:normAutofit/>
          </a:bodyPr>
          <a:lstStyle>
            <a:lvl1pPr marL="0" indent="0">
              <a:buNone/>
              <a:defRPr sz="2400">
                <a:solidFill>
                  <a:schemeClr val="accent1">
                    <a:lumMod val="50000"/>
                  </a:schemeClr>
                </a:solidFill>
              </a:defRPr>
            </a:lvl1pPr>
          </a:lstStyle>
          <a:p>
            <a:pPr lvl="0"/>
            <a:r>
              <a:rPr lang="en-US" dirty="0"/>
              <a:t>Presenter, Job Title</a:t>
            </a:r>
          </a:p>
        </p:txBody>
      </p:sp>
    </p:spTree>
    <p:extLst>
      <p:ext uri="{BB962C8B-B14F-4D97-AF65-F5344CB8AC3E}">
        <p14:creationId xmlns:p14="http://schemas.microsoft.com/office/powerpoint/2010/main" val="200425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2031"/>
            <a:ext cx="7772400" cy="1407319"/>
          </a:xfrm>
        </p:spPr>
        <p:txBody>
          <a:bodyPr>
            <a:normAutofit/>
          </a:bodyPr>
          <a:lstStyle>
            <a:lvl1pPr algn="l">
              <a:lnSpc>
                <a:spcPts val="3700"/>
              </a:lnSpc>
              <a:defRPr sz="4000"/>
            </a:lvl1pPr>
          </a:lstStyle>
          <a:p>
            <a:r>
              <a:rPr lang="en-US" dirty="0"/>
              <a:t>Click to edit Master title style</a:t>
            </a:r>
          </a:p>
        </p:txBody>
      </p:sp>
      <p:sp>
        <p:nvSpPr>
          <p:cNvPr id="4" name="Slide Number Placeholder 5"/>
          <p:cNvSpPr>
            <a:spLocks noGrp="1"/>
          </p:cNvSpPr>
          <p:nvPr>
            <p:ph type="sldNum" sz="quarter" idx="4"/>
          </p:nvPr>
        </p:nvSpPr>
        <p:spPr>
          <a:xfrm>
            <a:off x="6553200" y="4552950"/>
            <a:ext cx="2133600" cy="273844"/>
          </a:xfrm>
          <a:prstGeom prst="rect">
            <a:avLst/>
          </a:prstGeom>
        </p:spPr>
        <p:txBody>
          <a:bodyPr/>
          <a:lstStyle>
            <a:lvl1pPr algn="r">
              <a:defRPr sz="1200">
                <a:solidFill>
                  <a:schemeClr val="tx2"/>
                </a:solidFill>
              </a:defRPr>
            </a:lvl1pPr>
          </a:lstStyle>
          <a:p>
            <a:fld id="{A7EE2453-3BC3-4CDC-BBD4-144194DC3BDD}" type="slidenum">
              <a:rPr lang="en-US" smtClean="0"/>
              <a:pPr/>
              <a:t>‹#›</a:t>
            </a:fld>
            <a:endParaRPr lang="en-US" dirty="0"/>
          </a:p>
        </p:txBody>
      </p:sp>
      <p:sp>
        <p:nvSpPr>
          <p:cNvPr id="5" name="Subtitle 2"/>
          <p:cNvSpPr>
            <a:spLocks noGrp="1"/>
          </p:cNvSpPr>
          <p:nvPr>
            <p:ph type="subTitle" idx="1" hasCustomPrompt="1"/>
          </p:nvPr>
        </p:nvSpPr>
        <p:spPr>
          <a:xfrm>
            <a:off x="685800" y="3181350"/>
            <a:ext cx="7772400" cy="990600"/>
          </a:xfrm>
        </p:spPr>
        <p:txBody>
          <a:bodyPr>
            <a:normAutofit/>
          </a:bodyPr>
          <a:lstStyle>
            <a:lvl1pPr marL="0" indent="0" algn="l">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U. T. System Board of Regents’ Meeting</a:t>
            </a:r>
          </a:p>
          <a:p>
            <a:r>
              <a:rPr lang="en-US" dirty="0"/>
              <a:t>Committee (if committee meeting)</a:t>
            </a:r>
          </a:p>
          <a:p>
            <a:r>
              <a:rPr lang="en-US" dirty="0"/>
              <a:t>Month Year</a:t>
            </a:r>
          </a:p>
        </p:txBody>
      </p:sp>
      <p:sp>
        <p:nvSpPr>
          <p:cNvPr id="6" name="Text Placeholder 5"/>
          <p:cNvSpPr>
            <a:spLocks noGrp="1"/>
          </p:cNvSpPr>
          <p:nvPr>
            <p:ph type="body" sz="quarter" idx="10" hasCustomPrompt="1"/>
          </p:nvPr>
        </p:nvSpPr>
        <p:spPr>
          <a:xfrm>
            <a:off x="685800" y="2419350"/>
            <a:ext cx="7772400" cy="609600"/>
          </a:xfrm>
        </p:spPr>
        <p:txBody>
          <a:bodyPr>
            <a:normAutofit/>
          </a:bodyPr>
          <a:lstStyle>
            <a:lvl1pPr marL="0" indent="0">
              <a:buNone/>
              <a:defRPr sz="2400">
                <a:solidFill>
                  <a:schemeClr val="accent1">
                    <a:lumMod val="50000"/>
                  </a:schemeClr>
                </a:solidFill>
              </a:defRPr>
            </a:lvl1pPr>
          </a:lstStyle>
          <a:p>
            <a:pPr lvl="0"/>
            <a:r>
              <a:rPr lang="en-US" dirty="0"/>
              <a:t>Presenter, Job Title</a:t>
            </a:r>
          </a:p>
        </p:txBody>
      </p:sp>
    </p:spTree>
    <p:extLst>
      <p:ext uri="{BB962C8B-B14F-4D97-AF65-F5344CB8AC3E}">
        <p14:creationId xmlns:p14="http://schemas.microsoft.com/office/powerpoint/2010/main" val="168701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4477C9B7-9C24-4A24-9905-9FABD96211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066800" y="1012031"/>
            <a:ext cx="7010400" cy="1407319"/>
          </a:xfrm>
        </p:spPr>
        <p:txBody>
          <a:bodyPr>
            <a:normAutofit/>
          </a:bodyPr>
          <a:lstStyle>
            <a:lvl1pPr algn="l">
              <a:lnSpc>
                <a:spcPts val="3700"/>
              </a:lnSpc>
              <a:defRPr sz="4000"/>
            </a:lvl1pPr>
          </a:lstStyle>
          <a:p>
            <a:r>
              <a:rPr lang="en-US" dirty="0"/>
              <a:t>Click to edit Master title style</a:t>
            </a:r>
          </a:p>
        </p:txBody>
      </p:sp>
      <p:sp>
        <p:nvSpPr>
          <p:cNvPr id="4" name="Slide Number Placeholder 5"/>
          <p:cNvSpPr>
            <a:spLocks noGrp="1"/>
          </p:cNvSpPr>
          <p:nvPr>
            <p:ph type="sldNum" sz="quarter" idx="4"/>
          </p:nvPr>
        </p:nvSpPr>
        <p:spPr>
          <a:xfrm>
            <a:off x="6553200" y="4552950"/>
            <a:ext cx="2133600" cy="273844"/>
          </a:xfrm>
          <a:prstGeom prst="rect">
            <a:avLst/>
          </a:prstGeom>
        </p:spPr>
        <p:txBody>
          <a:bodyPr/>
          <a:lstStyle>
            <a:lvl1pPr algn="r">
              <a:defRPr sz="1200">
                <a:solidFill>
                  <a:schemeClr val="tx2"/>
                </a:solidFill>
              </a:defRPr>
            </a:lvl1pPr>
          </a:lstStyle>
          <a:p>
            <a:fld id="{A7EE2453-3BC3-4CDC-BBD4-144194DC3BDD}" type="slidenum">
              <a:rPr lang="en-US" smtClean="0"/>
              <a:pPr/>
              <a:t>‹#›</a:t>
            </a:fld>
            <a:endParaRPr lang="en-US" dirty="0"/>
          </a:p>
        </p:txBody>
      </p:sp>
      <p:sp>
        <p:nvSpPr>
          <p:cNvPr id="5" name="Subtitle 2"/>
          <p:cNvSpPr>
            <a:spLocks noGrp="1"/>
          </p:cNvSpPr>
          <p:nvPr>
            <p:ph type="subTitle" idx="1" hasCustomPrompt="1"/>
          </p:nvPr>
        </p:nvSpPr>
        <p:spPr>
          <a:xfrm>
            <a:off x="1066800" y="3181350"/>
            <a:ext cx="7010400" cy="838200"/>
          </a:xfrm>
        </p:spPr>
        <p:txBody>
          <a:bodyPr>
            <a:noAutofit/>
          </a:bodyPr>
          <a:lstStyle>
            <a:lvl1pPr marL="0" indent="0" algn="l">
              <a:buNone/>
              <a:defRPr sz="1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U. T. System Board of Regents Meeting</a:t>
            </a:r>
          </a:p>
          <a:p>
            <a:r>
              <a:rPr lang="en-US" dirty="0"/>
              <a:t>Committee (if committee meeting)</a:t>
            </a:r>
          </a:p>
          <a:p>
            <a:r>
              <a:rPr lang="en-US" dirty="0"/>
              <a:t>Month Year</a:t>
            </a:r>
          </a:p>
        </p:txBody>
      </p:sp>
      <p:sp>
        <p:nvSpPr>
          <p:cNvPr id="6" name="Text Placeholder 5"/>
          <p:cNvSpPr>
            <a:spLocks noGrp="1"/>
          </p:cNvSpPr>
          <p:nvPr>
            <p:ph type="body" sz="quarter" idx="10" hasCustomPrompt="1"/>
          </p:nvPr>
        </p:nvSpPr>
        <p:spPr>
          <a:xfrm>
            <a:off x="1066800" y="2419350"/>
            <a:ext cx="7010400" cy="609600"/>
          </a:xfrm>
        </p:spPr>
        <p:txBody>
          <a:bodyPr>
            <a:normAutofit/>
          </a:bodyPr>
          <a:lstStyle>
            <a:lvl1pPr marL="0" indent="0">
              <a:buNone/>
              <a:defRPr sz="2400">
                <a:solidFill>
                  <a:schemeClr val="accent1">
                    <a:lumMod val="50000"/>
                  </a:schemeClr>
                </a:solidFill>
              </a:defRPr>
            </a:lvl1pPr>
          </a:lstStyle>
          <a:p>
            <a:pPr lvl="0"/>
            <a:r>
              <a:rPr lang="en-US" dirty="0"/>
              <a:t>Presenter, Job Title</a:t>
            </a:r>
          </a:p>
        </p:txBody>
      </p:sp>
    </p:spTree>
    <p:extLst>
      <p:ext uri="{BB962C8B-B14F-4D97-AF65-F5344CB8AC3E}">
        <p14:creationId xmlns:p14="http://schemas.microsoft.com/office/powerpoint/2010/main" val="199460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38200"/>
          </a:xfrm>
        </p:spPr>
        <p:txBody>
          <a:bodyPr>
            <a:normAutofit/>
          </a:bodyPr>
          <a:lstStyle>
            <a:lvl1pPr>
              <a:lnSpc>
                <a:spcPts val="3200"/>
              </a:lnSpc>
              <a:defRPr sz="2800">
                <a:solidFill>
                  <a:schemeClr val="bg2"/>
                </a:solidFill>
              </a:defRPr>
            </a:lvl1pPr>
          </a:lstStyle>
          <a:p>
            <a:r>
              <a:rPr lang="en-US" dirty="0"/>
              <a:t>Click to edit Master title</a:t>
            </a:r>
          </a:p>
        </p:txBody>
      </p:sp>
      <p:sp>
        <p:nvSpPr>
          <p:cNvPr id="3" name="Content Placeholder 2"/>
          <p:cNvSpPr>
            <a:spLocks noGrp="1"/>
          </p:cNvSpPr>
          <p:nvPr>
            <p:ph idx="1"/>
          </p:nvPr>
        </p:nvSpPr>
        <p:spPr>
          <a:xfrm>
            <a:off x="457200" y="1123950"/>
            <a:ext cx="8229600" cy="3276600"/>
          </a:xfrm>
        </p:spPr>
        <p:txBody>
          <a:bodyPr>
            <a:normAutofit/>
          </a:bodyPr>
          <a:lstStyle>
            <a:lvl1pPr>
              <a:defRPr sz="2400">
                <a:solidFill>
                  <a:schemeClr val="bg1">
                    <a:lumMod val="75000"/>
                    <a:lumOff val="25000"/>
                  </a:schemeClr>
                </a:solidFill>
              </a:defRPr>
            </a:lvl1pPr>
            <a:lvl2pPr>
              <a:defRPr sz="2000">
                <a:solidFill>
                  <a:schemeClr val="bg1">
                    <a:lumMod val="75000"/>
                    <a:lumOff val="25000"/>
                  </a:schemeClr>
                </a:solidFill>
              </a:defRPr>
            </a:lvl2pPr>
            <a:lvl3pPr>
              <a:defRPr sz="1800">
                <a:solidFill>
                  <a:schemeClr val="bg1">
                    <a:lumMod val="75000"/>
                    <a:lumOff val="25000"/>
                  </a:schemeClr>
                </a:solidFill>
              </a:defRPr>
            </a:lvl3pPr>
            <a:lvl4pPr>
              <a:defRPr sz="1600">
                <a:solidFill>
                  <a:schemeClr val="bg1">
                    <a:lumMod val="75000"/>
                    <a:lumOff val="25000"/>
                  </a:schemeClr>
                </a:solidFill>
              </a:defRPr>
            </a:lvl4pPr>
            <a:lvl5pPr>
              <a:defRPr sz="1600">
                <a:solidFill>
                  <a:schemeClr val="bg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6553200" y="4552950"/>
            <a:ext cx="2133600" cy="273844"/>
          </a:xfrm>
          <a:prstGeom prst="rect">
            <a:avLst/>
          </a:prstGeom>
        </p:spPr>
        <p:txBody>
          <a:bodyPr/>
          <a:lstStyle>
            <a:lvl1pPr algn="r">
              <a:defRPr>
                <a:solidFill>
                  <a:schemeClr val="bg2"/>
                </a:solidFill>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365508844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Horzitonal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486150"/>
            <a:ext cx="8077200" cy="425054"/>
          </a:xfrm>
        </p:spPr>
        <p:txBody>
          <a:bodyPr anchor="b">
            <a:noAutofit/>
          </a:bodyPr>
          <a:lstStyle>
            <a:lvl1pPr algn="l">
              <a:defRPr sz="1800" b="1"/>
            </a:lvl1pPr>
          </a:lstStyle>
          <a:p>
            <a:r>
              <a:rPr lang="en-US" dirty="0"/>
              <a:t>Click to edit Master title style</a:t>
            </a:r>
          </a:p>
        </p:txBody>
      </p:sp>
      <p:sp>
        <p:nvSpPr>
          <p:cNvPr id="3" name="Picture Placeholder 2"/>
          <p:cNvSpPr>
            <a:spLocks noGrp="1"/>
          </p:cNvSpPr>
          <p:nvPr>
            <p:ph type="pic" idx="1"/>
          </p:nvPr>
        </p:nvSpPr>
        <p:spPr>
          <a:xfrm>
            <a:off x="457200" y="285750"/>
            <a:ext cx="8077199" cy="30861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57200" y="3911203"/>
            <a:ext cx="8077200" cy="4131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txBox="1">
            <a:spLocks/>
          </p:cNvSpPr>
          <p:nvPr userDrawn="1"/>
        </p:nvSpPr>
        <p:spPr>
          <a:xfrm>
            <a:off x="6553200" y="4552950"/>
            <a:ext cx="2133600" cy="273844"/>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EE2453-3BC3-4CDC-BBD4-144194DC3BDD}"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3003022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Vertical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352550"/>
            <a:ext cx="2819400" cy="1219200"/>
          </a:xfrm>
        </p:spPr>
        <p:txBody>
          <a:bodyPr anchor="b">
            <a:noAutofit/>
          </a:bodyPr>
          <a:lstStyle>
            <a:lvl1pPr algn="l">
              <a:lnSpc>
                <a:spcPct val="100000"/>
              </a:lnSpc>
              <a:defRPr sz="1800" b="1"/>
            </a:lvl1pPr>
          </a:lstStyle>
          <a:p>
            <a:r>
              <a:rPr lang="en-US" dirty="0"/>
              <a:t>Click to edit Master title style</a:t>
            </a:r>
          </a:p>
        </p:txBody>
      </p:sp>
      <p:sp>
        <p:nvSpPr>
          <p:cNvPr id="3" name="Picture Placeholder 2"/>
          <p:cNvSpPr>
            <a:spLocks noGrp="1"/>
          </p:cNvSpPr>
          <p:nvPr>
            <p:ph type="pic" idx="1"/>
          </p:nvPr>
        </p:nvSpPr>
        <p:spPr>
          <a:xfrm>
            <a:off x="3429000" y="285750"/>
            <a:ext cx="54864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81000" y="2724150"/>
            <a:ext cx="2819400" cy="1143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txBox="1">
            <a:spLocks/>
          </p:cNvSpPr>
          <p:nvPr userDrawn="1"/>
        </p:nvSpPr>
        <p:spPr>
          <a:xfrm>
            <a:off x="6553200" y="4552950"/>
            <a:ext cx="2133600" cy="273844"/>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EE2453-3BC3-4CDC-BBD4-144194DC3BDD}"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2309707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200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200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6553200" y="4552950"/>
            <a:ext cx="2133600" cy="273844"/>
          </a:xfrm>
          <a:prstGeom prst="rect">
            <a:avLst/>
          </a:prstGeom>
        </p:spPr>
        <p:txBody>
          <a:bodyPr/>
          <a:lstStyle>
            <a:lvl1pPr algn="r">
              <a:defRPr>
                <a:solidFill>
                  <a:schemeClr val="tx2"/>
                </a:solidFill>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918910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12"/>
          </p:nvPr>
        </p:nvSpPr>
        <p:spPr>
          <a:xfrm>
            <a:off x="6553200" y="4552950"/>
            <a:ext cx="2133600" cy="273844"/>
          </a:xfrm>
          <a:prstGeom prst="rect">
            <a:avLst/>
          </a:prstGeom>
        </p:spPr>
        <p:txBody>
          <a:bodyPr/>
          <a:lstStyle>
            <a:lvl1pPr algn="r">
              <a:defRPr>
                <a:solidFill>
                  <a:schemeClr val="tx2"/>
                </a:solidFill>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386674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lnSpc>
                <a:spcPct val="100000"/>
              </a:lnSpc>
              <a:defRPr sz="2000" b="1"/>
            </a:lvl1pPr>
          </a:lstStyle>
          <a:p>
            <a:r>
              <a:rPr lang="en-US" dirty="0"/>
              <a:t>Click to edit Master title style</a:t>
            </a:r>
          </a:p>
        </p:txBody>
      </p:sp>
      <p:sp>
        <p:nvSpPr>
          <p:cNvPr id="3" name="Content Placeholder 2"/>
          <p:cNvSpPr>
            <a:spLocks noGrp="1"/>
          </p:cNvSpPr>
          <p:nvPr>
            <p:ph idx="1"/>
          </p:nvPr>
        </p:nvSpPr>
        <p:spPr>
          <a:xfrm>
            <a:off x="3575050" y="204789"/>
            <a:ext cx="5111750" cy="41957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7"/>
            <a:ext cx="3008313" cy="332422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txBox="1">
            <a:spLocks/>
          </p:cNvSpPr>
          <p:nvPr userDrawn="1"/>
        </p:nvSpPr>
        <p:spPr>
          <a:xfrm>
            <a:off x="6553200" y="4552950"/>
            <a:ext cx="2133600" cy="273844"/>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EE2453-3BC3-4CDC-BBD4-144194DC3BDD}"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3210269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4552950"/>
            <a:ext cx="2133600" cy="273844"/>
          </a:xfrm>
          <a:prstGeom prst="rect">
            <a:avLst/>
          </a:prstGeom>
        </p:spPr>
        <p:txBody>
          <a:bodyPr/>
          <a:lstStyle>
            <a:lvl1pPr algn="r">
              <a:defRPr>
                <a:solidFill>
                  <a:schemeClr val="tx2"/>
                </a:solidFill>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84715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71797DFC-5EB9-4231-BD0A-EF39AB35A648}"/>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9550"/>
            <a:ext cx="8229600" cy="8382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123950"/>
            <a:ext cx="8229600" cy="3276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4552950"/>
            <a:ext cx="2133600" cy="273844"/>
          </a:xfrm>
          <a:prstGeom prst="rect">
            <a:avLst/>
          </a:prstGeom>
        </p:spPr>
        <p:txBody>
          <a:bodyPr/>
          <a:lstStyle>
            <a:lvl1pPr algn="r">
              <a:defRPr sz="1200">
                <a:solidFill>
                  <a:schemeClr val="tx2"/>
                </a:solidFill>
                <a:latin typeface="Arial" pitchFamily="34" charset="0"/>
                <a:cs typeface="Arial" pitchFamily="34" charset="0"/>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262904993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7" r:id="rId4"/>
    <p:sldLayoutId id="2147483658" r:id="rId5"/>
    <p:sldLayoutId id="2147483652" r:id="rId6"/>
    <p:sldLayoutId id="2147483654" r:id="rId7"/>
    <p:sldLayoutId id="2147483656" r:id="rId8"/>
    <p:sldLayoutId id="2147483655" r:id="rId9"/>
    <p:sldLayoutId id="2147483660" r:id="rId10"/>
  </p:sldLayoutIdLst>
  <p:hf hdr="0" ftr="0" dt="0"/>
  <p:txStyles>
    <p:titleStyle>
      <a:lvl1pPr algn="l" defTabSz="914400" rtl="0" eaLnBrk="1" latinLnBrk="0" hangingPunct="1">
        <a:lnSpc>
          <a:spcPts val="3200"/>
        </a:lnSpc>
        <a:spcBef>
          <a:spcPct val="0"/>
        </a:spcBef>
        <a:buNone/>
        <a:defRPr sz="2800"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1">
            <a:lumMod val="75000"/>
          </a:schemeClr>
        </a:buClr>
        <a:buFont typeface="Arial" pitchFamily="34" charset="0"/>
        <a:buChar char="•"/>
        <a:defRPr sz="2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1">
            <a:lumMod val="75000"/>
          </a:schemeClr>
        </a:buClr>
        <a:buFont typeface="Arial" pitchFamily="34" charset="0"/>
        <a:buChar char="–"/>
        <a:defRPr sz="20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lumMod val="75000"/>
          </a:schemeClr>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1">
            <a:lumMod val="75000"/>
          </a:schemeClr>
        </a:buClr>
        <a:buFont typeface="Arial" pitchFamily="34" charset="0"/>
        <a:buChar char="–"/>
        <a:defRPr sz="16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1">
            <a:lumMod val="75000"/>
          </a:schemeClr>
        </a:buClr>
        <a:buFont typeface="Arial" pitchFamily="34" charset="0"/>
        <a:buChar char="»"/>
        <a:defRPr sz="16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mailto:kranderson@utsystem.edu"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hyperlink" Target="mailto:sflammer@utsystem.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Writing a Clear and Concise Report: Best Practices</a:t>
            </a:r>
          </a:p>
        </p:txBody>
      </p:sp>
      <p:sp>
        <p:nvSpPr>
          <p:cNvPr id="3" name="Subtitle 2"/>
          <p:cNvSpPr>
            <a:spLocks noGrp="1"/>
          </p:cNvSpPr>
          <p:nvPr>
            <p:ph type="subTitle" idx="1"/>
          </p:nvPr>
        </p:nvSpPr>
        <p:spPr/>
        <p:txBody>
          <a:bodyPr/>
          <a:lstStyle/>
          <a:p>
            <a:r>
              <a:rPr lang="en-US" dirty="0"/>
              <a:t>August 2025</a:t>
            </a:r>
          </a:p>
        </p:txBody>
      </p:sp>
      <p:sp>
        <p:nvSpPr>
          <p:cNvPr id="4" name="Text Placeholder 3"/>
          <p:cNvSpPr>
            <a:spLocks noGrp="1"/>
          </p:cNvSpPr>
          <p:nvPr>
            <p:ph type="body" sz="quarter" idx="10"/>
          </p:nvPr>
        </p:nvSpPr>
        <p:spPr>
          <a:xfrm>
            <a:off x="685800" y="2571750"/>
            <a:ext cx="7772400" cy="609600"/>
          </a:xfrm>
        </p:spPr>
        <p:txBody>
          <a:bodyPr>
            <a:normAutofit/>
          </a:bodyPr>
          <a:lstStyle/>
          <a:p>
            <a:r>
              <a:rPr lang="en-US" dirty="0"/>
              <a:t>Sean Flammer, Associate General Counsel</a:t>
            </a:r>
          </a:p>
        </p:txBody>
      </p:sp>
      <p:sp>
        <p:nvSpPr>
          <p:cNvPr id="5" name="Slide Number Placeholder 4">
            <a:extLst>
              <a:ext uri="{FF2B5EF4-FFF2-40B4-BE49-F238E27FC236}">
                <a16:creationId xmlns:a16="http://schemas.microsoft.com/office/drawing/2014/main" id="{93C3412E-07E4-4099-93B4-740CF77095D6}"/>
              </a:ext>
            </a:extLst>
          </p:cNvPr>
          <p:cNvSpPr>
            <a:spLocks noGrp="1"/>
          </p:cNvSpPr>
          <p:nvPr>
            <p:ph type="sldNum" sz="quarter" idx="4"/>
          </p:nvPr>
        </p:nvSpPr>
        <p:spPr/>
        <p:txBody>
          <a:bodyPr/>
          <a:lstStyle/>
          <a:p>
            <a:fld id="{A7EE2453-3BC3-4CDC-BBD4-144194DC3BDD}" type="slidenum">
              <a:rPr lang="en-US" smtClean="0"/>
              <a:pPr/>
              <a:t>1</a:t>
            </a:fld>
            <a:endParaRPr lang="en-US" dirty="0"/>
          </a:p>
        </p:txBody>
      </p:sp>
    </p:spTree>
    <p:extLst>
      <p:ext uri="{BB962C8B-B14F-4D97-AF65-F5344CB8AC3E}">
        <p14:creationId xmlns:p14="http://schemas.microsoft.com/office/powerpoint/2010/main" val="3217937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886C1C1A-ECE7-46EB-A1BB-0F90EB871E5C}"/>
              </a:ext>
            </a:extLst>
          </p:cNvPr>
          <p:cNvSpPr txBox="1">
            <a:spLocks/>
          </p:cNvSpPr>
          <p:nvPr/>
        </p:nvSpPr>
        <p:spPr>
          <a:xfrm>
            <a:off x="2957286" y="0"/>
            <a:ext cx="6172200" cy="5143500"/>
          </a:xfrm>
          <a:prstGeom prst="rect">
            <a:avLst/>
          </a:prstGeom>
          <a:solidFill>
            <a:schemeClr val="tx1"/>
          </a:solidFill>
        </p:spPr>
        <p:txBody>
          <a:bodyPr vert="horz" lIns="91440" tIns="45720" rIns="91440" bIns="45720" rtlCol="0" anchor="ctr">
            <a:normAutofit fontScale="77500" lnSpcReduction="20000"/>
          </a:bodyPr>
          <a:lstStyle>
            <a:lvl1pPr marL="342900" indent="-342900" algn="l" defTabSz="914400" rtl="0" eaLnBrk="1" latinLnBrk="0" hangingPunct="1">
              <a:spcBef>
                <a:spcPct val="20000"/>
              </a:spcBef>
              <a:buClr>
                <a:schemeClr val="accent1">
                  <a:lumMod val="75000"/>
                </a:schemeClr>
              </a:buClr>
              <a:buFont typeface="Arial" pitchFamily="34" charset="0"/>
              <a:buChar char="•"/>
              <a:defRPr sz="2400" kern="1200">
                <a:solidFill>
                  <a:schemeClr val="bg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1">
                  <a:lumMod val="75000"/>
                </a:schemeClr>
              </a:buClr>
              <a:buFont typeface="Arial" pitchFamily="34" charset="0"/>
              <a:buChar char="–"/>
              <a:defRPr sz="2000" kern="1200">
                <a:solidFill>
                  <a:schemeClr val="bg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lumMod val="75000"/>
                </a:schemeClr>
              </a:buClr>
              <a:buFont typeface="Arial" pitchFamily="34" charset="0"/>
              <a:buChar char="•"/>
              <a:defRPr sz="1800" kern="1200">
                <a:solidFill>
                  <a:schemeClr val="bg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1">
                  <a:lumMod val="75000"/>
                </a:schemeClr>
              </a:buClr>
              <a:buFont typeface="Arial" pitchFamily="34" charset="0"/>
              <a:buChar char="–"/>
              <a:defRPr sz="1600" kern="1200">
                <a:solidFill>
                  <a:schemeClr val="bg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1">
                  <a:lumMod val="75000"/>
                </a:schemeClr>
              </a:buClr>
              <a:buFont typeface="Arial" pitchFamily="34" charset="0"/>
              <a:buChar char="»"/>
              <a:defRPr sz="1600" kern="1200">
                <a:solidFill>
                  <a:schemeClr val="bg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200" dirty="0"/>
              <a:t>Engaging in a </a:t>
            </a:r>
            <a:r>
              <a:rPr lang="en-US" sz="3200" dirty="0">
                <a:solidFill>
                  <a:srgbClr val="FF0000"/>
                </a:solidFill>
              </a:rPr>
              <a:t>(1) course of conduct            </a:t>
            </a:r>
            <a:r>
              <a:rPr lang="en-US" sz="3200" dirty="0">
                <a:solidFill>
                  <a:schemeClr val="accent6">
                    <a:lumMod val="75000"/>
                  </a:schemeClr>
                </a:solidFill>
              </a:rPr>
              <a:t>(2) directed at a specific person</a:t>
            </a:r>
            <a:r>
              <a:rPr lang="en-US" sz="3200" dirty="0"/>
              <a:t> that would </a:t>
            </a:r>
            <a:r>
              <a:rPr lang="en-US" sz="3200" dirty="0">
                <a:solidFill>
                  <a:schemeClr val="accent3">
                    <a:lumMod val="75000"/>
                  </a:schemeClr>
                </a:solidFill>
              </a:rPr>
              <a:t>(3) cause a reasonable person to fear for his or her safety or the safety of others or suffer substantial emotional distress.</a:t>
            </a:r>
            <a:r>
              <a:rPr lang="en-US" sz="3200" dirty="0"/>
              <a:t>  </a:t>
            </a:r>
          </a:p>
          <a:p>
            <a:pPr marL="0" indent="0">
              <a:buFont typeface="Arial" pitchFamily="34" charset="0"/>
              <a:buNone/>
            </a:pPr>
            <a:endParaRPr lang="en-US" sz="2300" dirty="0"/>
          </a:p>
          <a:p>
            <a:pPr marL="0" indent="0">
              <a:buFont typeface="Arial" pitchFamily="34" charset="0"/>
              <a:buNone/>
            </a:pPr>
            <a:r>
              <a:rPr lang="en-US" sz="2300" u="sng" dirty="0"/>
              <a:t>For the purposes of this definition:</a:t>
            </a:r>
          </a:p>
          <a:p>
            <a:pPr lvl="1">
              <a:buFont typeface="Arial" panose="020B0604020202020204" pitchFamily="34" charset="0"/>
              <a:buChar char="•"/>
            </a:pPr>
            <a:r>
              <a:rPr lang="en-US" sz="2100" b="1" i="1" dirty="0"/>
              <a:t>Course of conduct </a:t>
            </a:r>
            <a:r>
              <a:rPr lang="en-US" sz="2100" dirty="0"/>
              <a:t>means two or more acts, including, but not limited to, acts in which the stalker directly, indirectly, or through third parties, by any action, method, device, or means, follows, monitors, observes, surveils, threatens, or communicates to or about a person, or interferes with a person’s property.</a:t>
            </a:r>
          </a:p>
          <a:p>
            <a:pPr lvl="1">
              <a:buFont typeface="Arial" panose="020B0604020202020204" pitchFamily="34" charset="0"/>
              <a:buChar char="•"/>
            </a:pPr>
            <a:r>
              <a:rPr lang="en-US" sz="2100" b="1" i="1" dirty="0"/>
              <a:t>Reasonable person </a:t>
            </a:r>
            <a:r>
              <a:rPr lang="en-US" sz="2100" dirty="0"/>
              <a:t>means a reasonable person under similar circumstances and with similar identities to the victim.</a:t>
            </a:r>
          </a:p>
          <a:p>
            <a:pPr lvl="1">
              <a:buFont typeface="Arial" panose="020B0604020202020204" pitchFamily="34" charset="0"/>
              <a:buChar char="•"/>
            </a:pPr>
            <a:r>
              <a:rPr lang="en-US" sz="2100" b="1" i="1" dirty="0"/>
              <a:t>Substantial emotional distress </a:t>
            </a:r>
            <a:r>
              <a:rPr lang="en-US" sz="2100" dirty="0"/>
              <a:t>means significant mental suffering or anguish that may, but does not necessarily, require medical or other professional treatment or counseling.</a:t>
            </a:r>
          </a:p>
        </p:txBody>
      </p:sp>
      <p:sp>
        <p:nvSpPr>
          <p:cNvPr id="4" name="Slide Number Placeholder 3">
            <a:extLst>
              <a:ext uri="{FF2B5EF4-FFF2-40B4-BE49-F238E27FC236}">
                <a16:creationId xmlns:a16="http://schemas.microsoft.com/office/drawing/2014/main" id="{9672E71C-4C0D-4989-A683-C866FF10106C}"/>
              </a:ext>
            </a:extLst>
          </p:cNvPr>
          <p:cNvSpPr>
            <a:spLocks noGrp="1"/>
          </p:cNvSpPr>
          <p:nvPr>
            <p:ph type="sldNum" sz="quarter" idx="4"/>
          </p:nvPr>
        </p:nvSpPr>
        <p:spPr>
          <a:xfrm>
            <a:off x="8382000" y="4705350"/>
            <a:ext cx="381000" cy="304800"/>
          </a:xfrm>
        </p:spPr>
        <p:txBody>
          <a:bodyPr/>
          <a:lstStyle/>
          <a:p>
            <a:fld id="{A7EE2453-3BC3-4CDC-BBD4-144194DC3BDD}" type="slidenum">
              <a:rPr lang="en-US" smtClean="0"/>
              <a:pPr/>
              <a:t>10</a:t>
            </a:fld>
            <a:endParaRPr lang="en-US" dirty="0"/>
          </a:p>
        </p:txBody>
      </p:sp>
      <p:sp>
        <p:nvSpPr>
          <p:cNvPr id="10" name="Rectangle 9">
            <a:extLst>
              <a:ext uri="{FF2B5EF4-FFF2-40B4-BE49-F238E27FC236}">
                <a16:creationId xmlns:a16="http://schemas.microsoft.com/office/drawing/2014/main" id="{92DA5876-239C-49F1-ABB0-FD2D1C22056B}"/>
              </a:ext>
            </a:extLst>
          </p:cNvPr>
          <p:cNvSpPr/>
          <p:nvPr/>
        </p:nvSpPr>
        <p:spPr>
          <a:xfrm>
            <a:off x="0" y="0"/>
            <a:ext cx="2971800" cy="51435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373D0BC1-C6C5-470E-B8C3-AAEF4E719C48}"/>
              </a:ext>
            </a:extLst>
          </p:cNvPr>
          <p:cNvSpPr>
            <a:spLocks noGrp="1"/>
          </p:cNvSpPr>
          <p:nvPr>
            <p:ph type="title"/>
          </p:nvPr>
        </p:nvSpPr>
        <p:spPr>
          <a:xfrm>
            <a:off x="184639" y="574873"/>
            <a:ext cx="2329961" cy="3250803"/>
          </a:xfrm>
        </p:spPr>
        <p:txBody>
          <a:bodyPr anchor="ctr">
            <a:normAutofit/>
          </a:bodyPr>
          <a:lstStyle/>
          <a:p>
            <a:r>
              <a:rPr lang="en-US" sz="3000" dirty="0">
                <a:solidFill>
                  <a:schemeClr val="tx1"/>
                </a:solidFill>
              </a:rPr>
              <a:t>Look at the Provision(s) at Issue:</a:t>
            </a:r>
          </a:p>
        </p:txBody>
      </p:sp>
    </p:spTree>
    <p:extLst>
      <p:ext uri="{BB962C8B-B14F-4D97-AF65-F5344CB8AC3E}">
        <p14:creationId xmlns:p14="http://schemas.microsoft.com/office/powerpoint/2010/main" val="239646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222A52-E17C-9D73-A456-BA9E343A4947}"/>
              </a:ext>
            </a:extLst>
          </p:cNvPr>
          <p:cNvSpPr>
            <a:spLocks noGrp="1"/>
          </p:cNvSpPr>
          <p:nvPr>
            <p:ph idx="1"/>
          </p:nvPr>
        </p:nvSpPr>
        <p:spPr>
          <a:xfrm>
            <a:off x="457200" y="1047750"/>
            <a:ext cx="8229600" cy="3429000"/>
          </a:xfrm>
          <a:solidFill>
            <a:schemeClr val="tx1"/>
          </a:solidFill>
          <a:ln w="38100">
            <a:solidFill>
              <a:schemeClr val="accent6"/>
            </a:solidFill>
          </a:ln>
        </p:spPr>
        <p:txBody>
          <a:bodyPr>
            <a:normAutofit fontScale="77500" lnSpcReduction="20000"/>
          </a:bodyPr>
          <a:lstStyle/>
          <a:p>
            <a:pPr marL="0" indent="0">
              <a:buNone/>
            </a:pPr>
            <a:r>
              <a:rPr lang="en-US" dirty="0"/>
              <a:t>As explained above, for conduct to constitute “stalking” under HOP 123, there must be a (1) a course of conduct, (2) directed at a specific person, and (3) the conduct must cause a reasonable person to fear for his or her safety or the safety of other or suffer substantial emotional distress. Here, </a:t>
            </a:r>
            <a:r>
              <a:rPr lang="en-US" u="sng" dirty="0"/>
              <a:t>because RP followed CP on more than five occasions, RP engaged in a course of conduct directed at a specific person</a:t>
            </a:r>
            <a:r>
              <a:rPr lang="en-US" dirty="0"/>
              <a:t>. With respect to the third element, each time the RP followed CP, RP drove erratically behind CP, frequently tailgating by only leaving a few feet between their vehicles and flashing RP’s headlights. On two occasions, RP displayed RP’s handgun and on three occasions RP shook RP’s fists. </a:t>
            </a:r>
            <a:r>
              <a:rPr lang="en-US" u="sng" dirty="0"/>
              <a:t>I find that based on this conduct, a reasonable person would fear for his or her safety or the conduct would cause substantial emotion distress</a:t>
            </a:r>
            <a:r>
              <a:rPr lang="en-US" dirty="0"/>
              <a:t>. I find, therefore, by the preponderance of the evidence that RP violated HOP 123’s prohibition on stalking.</a:t>
            </a:r>
          </a:p>
        </p:txBody>
      </p:sp>
      <p:sp>
        <p:nvSpPr>
          <p:cNvPr id="4" name="Slide Number Placeholder 3">
            <a:extLst>
              <a:ext uri="{FF2B5EF4-FFF2-40B4-BE49-F238E27FC236}">
                <a16:creationId xmlns:a16="http://schemas.microsoft.com/office/drawing/2014/main" id="{EA20CEF7-20DE-1C9B-726D-5F504146B986}"/>
              </a:ext>
            </a:extLst>
          </p:cNvPr>
          <p:cNvSpPr>
            <a:spLocks noGrp="1"/>
          </p:cNvSpPr>
          <p:nvPr>
            <p:ph type="sldNum" sz="quarter" idx="4"/>
          </p:nvPr>
        </p:nvSpPr>
        <p:spPr/>
        <p:txBody>
          <a:bodyPr/>
          <a:lstStyle/>
          <a:p>
            <a:fld id="{A7EE2453-3BC3-4CDC-BBD4-144194DC3BDD}" type="slidenum">
              <a:rPr lang="en-US" smtClean="0"/>
              <a:pPr/>
              <a:t>11</a:t>
            </a:fld>
            <a:endParaRPr lang="en-US" dirty="0"/>
          </a:p>
        </p:txBody>
      </p:sp>
      <p:sp>
        <p:nvSpPr>
          <p:cNvPr id="7" name="Title 1">
            <a:extLst>
              <a:ext uri="{FF2B5EF4-FFF2-40B4-BE49-F238E27FC236}">
                <a16:creationId xmlns:a16="http://schemas.microsoft.com/office/drawing/2014/main" id="{6FB3249C-C69E-6547-FC03-3B0BBA687712}"/>
              </a:ext>
            </a:extLst>
          </p:cNvPr>
          <p:cNvSpPr>
            <a:spLocks noGrp="1"/>
          </p:cNvSpPr>
          <p:nvPr>
            <p:ph type="title"/>
          </p:nvPr>
        </p:nvSpPr>
        <p:spPr>
          <a:xfrm>
            <a:off x="457200" y="209550"/>
            <a:ext cx="6172200" cy="533400"/>
          </a:xfrm>
          <a:solidFill>
            <a:schemeClr val="tx1"/>
          </a:solidFill>
          <a:ln w="38100">
            <a:solidFill>
              <a:schemeClr val="accent6"/>
            </a:solidFill>
          </a:ln>
        </p:spPr>
        <p:txBody>
          <a:bodyPr>
            <a:noAutofit/>
          </a:bodyPr>
          <a:lstStyle/>
          <a:p>
            <a:r>
              <a:rPr lang="en-US" dirty="0"/>
              <a:t>Analysis: Stalking Example (finding)</a:t>
            </a:r>
          </a:p>
        </p:txBody>
      </p:sp>
    </p:spTree>
    <p:extLst>
      <p:ext uri="{BB962C8B-B14F-4D97-AF65-F5344CB8AC3E}">
        <p14:creationId xmlns:p14="http://schemas.microsoft.com/office/powerpoint/2010/main" val="3712306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222A52-E17C-9D73-A456-BA9E343A4947}"/>
              </a:ext>
            </a:extLst>
          </p:cNvPr>
          <p:cNvSpPr>
            <a:spLocks noGrp="1"/>
          </p:cNvSpPr>
          <p:nvPr>
            <p:ph idx="1"/>
          </p:nvPr>
        </p:nvSpPr>
        <p:spPr>
          <a:xfrm>
            <a:off x="381000" y="895350"/>
            <a:ext cx="8458200" cy="4038600"/>
          </a:xfrm>
          <a:solidFill>
            <a:schemeClr val="tx1"/>
          </a:solidFill>
          <a:ln w="38100">
            <a:solidFill>
              <a:schemeClr val="accent6"/>
            </a:solidFill>
          </a:ln>
        </p:spPr>
        <p:txBody>
          <a:bodyPr>
            <a:noAutofit/>
          </a:bodyPr>
          <a:lstStyle/>
          <a:p>
            <a:pPr marL="0" indent="0">
              <a:buNone/>
            </a:pPr>
            <a:r>
              <a:rPr lang="en-US" sz="1600" dirty="0"/>
              <a:t>As explained above, for conduct to constitute “stalking” under HOP 123, there must be a (1) a course of conduct, (2) directed at a specific person, and (3) the conduct must cause a reasonable person to fear for his or her safety or the safety of others or suffer substantial emotional distress. Here, </a:t>
            </a:r>
            <a:r>
              <a:rPr lang="en-US" sz="1600" u="sng" dirty="0"/>
              <a:t>because RP walked behind CP from the classroom to the bus stop outside the humanities building two times, RP engaged in a course of conduct. </a:t>
            </a:r>
            <a:r>
              <a:rPr lang="en-US" sz="1600" dirty="0"/>
              <a:t>With respect to the second element, there is no evidence that RP “directed” RP’s conduct towards CP.  Instead, the evidence is that RP and CP take the same class and ride the same bus home. After class, both CP and RP would walk towards the bus stop and then board the bus. But there is no evidence that CP’s boarding the bus was “directed” towards CP. Further, with respect to the third element, RP did not threaten CP or do anything that would make “a reasonable person fear for his or her safety or the safety of others or cause substantial emotional distress.” In particular, RP was the first person to get off the bus because RP’s apartment complex is the first stop. This fact is consistent with RP’s explanation that RP was just going home and was not following CP. I do not find, therefore, by the preponderance of the evidence that RP violated HOP 123’s prohibition on stalking.</a:t>
            </a:r>
          </a:p>
        </p:txBody>
      </p:sp>
      <p:sp>
        <p:nvSpPr>
          <p:cNvPr id="4" name="Slide Number Placeholder 3">
            <a:extLst>
              <a:ext uri="{FF2B5EF4-FFF2-40B4-BE49-F238E27FC236}">
                <a16:creationId xmlns:a16="http://schemas.microsoft.com/office/drawing/2014/main" id="{EA20CEF7-20DE-1C9B-726D-5F504146B986}"/>
              </a:ext>
            </a:extLst>
          </p:cNvPr>
          <p:cNvSpPr>
            <a:spLocks noGrp="1"/>
          </p:cNvSpPr>
          <p:nvPr>
            <p:ph type="sldNum" sz="quarter" idx="4"/>
          </p:nvPr>
        </p:nvSpPr>
        <p:spPr/>
        <p:txBody>
          <a:bodyPr/>
          <a:lstStyle/>
          <a:p>
            <a:fld id="{A7EE2453-3BC3-4CDC-BBD4-144194DC3BDD}" type="slidenum">
              <a:rPr lang="en-US" smtClean="0"/>
              <a:pPr/>
              <a:t>12</a:t>
            </a:fld>
            <a:endParaRPr lang="en-US" dirty="0"/>
          </a:p>
        </p:txBody>
      </p:sp>
      <p:sp>
        <p:nvSpPr>
          <p:cNvPr id="7" name="Title 1">
            <a:extLst>
              <a:ext uri="{FF2B5EF4-FFF2-40B4-BE49-F238E27FC236}">
                <a16:creationId xmlns:a16="http://schemas.microsoft.com/office/drawing/2014/main" id="{6FB3249C-C69E-6547-FC03-3B0BBA687712}"/>
              </a:ext>
            </a:extLst>
          </p:cNvPr>
          <p:cNvSpPr>
            <a:spLocks noGrp="1"/>
          </p:cNvSpPr>
          <p:nvPr>
            <p:ph type="title"/>
          </p:nvPr>
        </p:nvSpPr>
        <p:spPr>
          <a:xfrm>
            <a:off x="457200" y="209550"/>
            <a:ext cx="6858000" cy="533400"/>
          </a:xfrm>
          <a:solidFill>
            <a:schemeClr val="tx1"/>
          </a:solidFill>
          <a:ln w="38100">
            <a:solidFill>
              <a:schemeClr val="accent6"/>
            </a:solidFill>
          </a:ln>
        </p:spPr>
        <p:txBody>
          <a:bodyPr>
            <a:noAutofit/>
          </a:bodyPr>
          <a:lstStyle/>
          <a:p>
            <a:r>
              <a:rPr lang="en-US" dirty="0"/>
              <a:t>Analysis: Stalking Example (no finding)</a:t>
            </a:r>
          </a:p>
        </p:txBody>
      </p:sp>
    </p:spTree>
    <p:extLst>
      <p:ext uri="{BB962C8B-B14F-4D97-AF65-F5344CB8AC3E}">
        <p14:creationId xmlns:p14="http://schemas.microsoft.com/office/powerpoint/2010/main" val="3621774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131F6-F2A7-AFBA-0215-8F88E52C64FA}"/>
              </a:ext>
            </a:extLst>
          </p:cNvPr>
          <p:cNvSpPr>
            <a:spLocks noGrp="1"/>
          </p:cNvSpPr>
          <p:nvPr>
            <p:ph type="title"/>
          </p:nvPr>
        </p:nvSpPr>
        <p:spPr>
          <a:xfrm>
            <a:off x="457200" y="209550"/>
            <a:ext cx="7696200" cy="533400"/>
          </a:xfrm>
          <a:solidFill>
            <a:schemeClr val="tx1"/>
          </a:solidFill>
          <a:ln w="38100">
            <a:solidFill>
              <a:schemeClr val="accent1"/>
            </a:solidFill>
          </a:ln>
        </p:spPr>
        <p:txBody>
          <a:bodyPr>
            <a:normAutofit/>
          </a:bodyPr>
          <a:lstStyle/>
          <a:p>
            <a:r>
              <a:rPr lang="en-US" dirty="0"/>
              <a:t>Footnotes</a:t>
            </a:r>
          </a:p>
        </p:txBody>
      </p:sp>
      <p:sp>
        <p:nvSpPr>
          <p:cNvPr id="3" name="Content Placeholder 2">
            <a:extLst>
              <a:ext uri="{FF2B5EF4-FFF2-40B4-BE49-F238E27FC236}">
                <a16:creationId xmlns:a16="http://schemas.microsoft.com/office/drawing/2014/main" id="{EF7B061F-92D1-0178-5CD7-B3D59E286794}"/>
              </a:ext>
            </a:extLst>
          </p:cNvPr>
          <p:cNvSpPr>
            <a:spLocks noGrp="1"/>
          </p:cNvSpPr>
          <p:nvPr>
            <p:ph idx="1"/>
          </p:nvPr>
        </p:nvSpPr>
        <p:spPr>
          <a:xfrm>
            <a:off x="457200" y="1216660"/>
            <a:ext cx="8229600" cy="3276600"/>
          </a:xfrm>
        </p:spPr>
        <p:txBody>
          <a:bodyPr>
            <a:normAutofit fontScale="92500"/>
          </a:bodyPr>
          <a:lstStyle/>
          <a:p>
            <a:r>
              <a:rPr lang="en-US" dirty="0"/>
              <a:t>Minor issues</a:t>
            </a:r>
          </a:p>
          <a:p>
            <a:r>
              <a:rPr lang="en-US" dirty="0"/>
              <a:t>Brief explanatory statements</a:t>
            </a:r>
          </a:p>
          <a:p>
            <a:r>
              <a:rPr lang="en-US" dirty="0"/>
              <a:t>Should be brief</a:t>
            </a:r>
          </a:p>
          <a:p>
            <a:r>
              <a:rPr lang="en-US" dirty="0"/>
              <a:t>Examples: </a:t>
            </a:r>
          </a:p>
          <a:p>
            <a:pPr lvl="1"/>
            <a:r>
              <a:rPr lang="en-US" dirty="0"/>
              <a:t>This meeting was originally scheduled on June 13 but the witness had to reschedule two times and could not meet before the interview date of August 12.</a:t>
            </a:r>
          </a:p>
          <a:p>
            <a:pPr lvl="1"/>
            <a:r>
              <a:rPr lang="en-US" dirty="0"/>
              <a:t>Complainant uses the pronouns “they/them.” Accordingly, when this report uses the terms “they/them,” it is referring to the Complainant. </a:t>
            </a:r>
          </a:p>
          <a:p>
            <a:endParaRPr lang="en-US" dirty="0"/>
          </a:p>
        </p:txBody>
      </p:sp>
      <p:sp>
        <p:nvSpPr>
          <p:cNvPr id="4" name="Slide Number Placeholder 3">
            <a:extLst>
              <a:ext uri="{FF2B5EF4-FFF2-40B4-BE49-F238E27FC236}">
                <a16:creationId xmlns:a16="http://schemas.microsoft.com/office/drawing/2014/main" id="{7981D83A-277A-1FCC-5C0D-04C90B3845DB}"/>
              </a:ext>
            </a:extLst>
          </p:cNvPr>
          <p:cNvSpPr>
            <a:spLocks noGrp="1"/>
          </p:cNvSpPr>
          <p:nvPr>
            <p:ph type="sldNum" sz="quarter" idx="4"/>
          </p:nvPr>
        </p:nvSpPr>
        <p:spPr/>
        <p:txBody>
          <a:bodyPr/>
          <a:lstStyle/>
          <a:p>
            <a:fld id="{A7EE2453-3BC3-4CDC-BBD4-144194DC3BDD}" type="slidenum">
              <a:rPr lang="en-US" smtClean="0"/>
              <a:pPr/>
              <a:t>13</a:t>
            </a:fld>
            <a:endParaRPr lang="en-US" dirty="0"/>
          </a:p>
        </p:txBody>
      </p:sp>
    </p:spTree>
    <p:extLst>
      <p:ext uri="{BB962C8B-B14F-4D97-AF65-F5344CB8AC3E}">
        <p14:creationId xmlns:p14="http://schemas.microsoft.com/office/powerpoint/2010/main" val="3912492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81D83A-277A-1FCC-5C0D-04C90B3845DB}"/>
              </a:ext>
            </a:extLst>
          </p:cNvPr>
          <p:cNvSpPr>
            <a:spLocks noGrp="1"/>
          </p:cNvSpPr>
          <p:nvPr>
            <p:ph type="sldNum" sz="quarter" idx="4"/>
          </p:nvPr>
        </p:nvSpPr>
        <p:spPr/>
        <p:txBody>
          <a:bodyPr/>
          <a:lstStyle/>
          <a:p>
            <a:fld id="{A7EE2453-3BC3-4CDC-BBD4-144194DC3BDD}" type="slidenum">
              <a:rPr lang="en-US" smtClean="0"/>
              <a:pPr/>
              <a:t>14</a:t>
            </a:fld>
            <a:endParaRPr lang="en-US" dirty="0"/>
          </a:p>
        </p:txBody>
      </p:sp>
      <p:pic>
        <p:nvPicPr>
          <p:cNvPr id="11" name="Picture 10" descr="Person writing on notebook">
            <a:extLst>
              <a:ext uri="{FF2B5EF4-FFF2-40B4-BE49-F238E27FC236}">
                <a16:creationId xmlns:a16="http://schemas.microsoft.com/office/drawing/2014/main" id="{76FD08BA-D6C5-7882-F360-0D47724D3AC6}"/>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49167"/>
          <a:stretch/>
        </p:blipFill>
        <p:spPr>
          <a:xfrm>
            <a:off x="4495800" y="0"/>
            <a:ext cx="4648200" cy="5050016"/>
          </a:xfrm>
          <a:prstGeom prst="rect">
            <a:avLst/>
          </a:prstGeom>
        </p:spPr>
      </p:pic>
      <p:sp>
        <p:nvSpPr>
          <p:cNvPr id="3" name="Content Placeholder 2">
            <a:extLst>
              <a:ext uri="{FF2B5EF4-FFF2-40B4-BE49-F238E27FC236}">
                <a16:creationId xmlns:a16="http://schemas.microsoft.com/office/drawing/2014/main" id="{EF7B061F-92D1-0178-5CD7-B3D59E286794}"/>
              </a:ext>
            </a:extLst>
          </p:cNvPr>
          <p:cNvSpPr>
            <a:spLocks noGrp="1"/>
          </p:cNvSpPr>
          <p:nvPr>
            <p:ph idx="1"/>
          </p:nvPr>
        </p:nvSpPr>
        <p:spPr>
          <a:xfrm>
            <a:off x="457200" y="1352550"/>
            <a:ext cx="4876800" cy="2590800"/>
          </a:xfrm>
          <a:solidFill>
            <a:schemeClr val="tx1"/>
          </a:solidFill>
          <a:ln w="38100">
            <a:solidFill>
              <a:schemeClr val="accent1"/>
            </a:solidFill>
          </a:ln>
        </p:spPr>
        <p:txBody>
          <a:bodyPr>
            <a:normAutofit/>
          </a:bodyPr>
          <a:lstStyle/>
          <a:p>
            <a:pPr marL="0" indent="0">
              <a:buNone/>
            </a:pPr>
            <a:r>
              <a:rPr lang="en-US" dirty="0"/>
              <a:t>What happens if you don’t include counter-arguments or contrary evidence? </a:t>
            </a:r>
          </a:p>
          <a:p>
            <a:r>
              <a:rPr lang="en-US" dirty="0"/>
              <a:t>Allegations of </a:t>
            </a:r>
            <a:r>
              <a:rPr lang="en-US" b="1" dirty="0"/>
              <a:t>bias</a:t>
            </a:r>
          </a:p>
          <a:p>
            <a:r>
              <a:rPr lang="en-US" dirty="0"/>
              <a:t>Process seems </a:t>
            </a:r>
            <a:r>
              <a:rPr lang="en-US" b="1" dirty="0"/>
              <a:t>“unfair”</a:t>
            </a:r>
          </a:p>
          <a:p>
            <a:r>
              <a:rPr lang="en-US" dirty="0"/>
              <a:t>Participants feel </a:t>
            </a:r>
            <a:r>
              <a:rPr lang="en-US" b="1" dirty="0"/>
              <a:t>“not heard”</a:t>
            </a:r>
          </a:p>
          <a:p>
            <a:pPr marL="0" indent="0">
              <a:buNone/>
            </a:pPr>
            <a:endParaRPr lang="en-US" dirty="0"/>
          </a:p>
          <a:p>
            <a:pPr marL="0" indent="0">
              <a:buNone/>
            </a:pPr>
            <a:endParaRPr lang="en-US" dirty="0"/>
          </a:p>
        </p:txBody>
      </p:sp>
      <p:sp>
        <p:nvSpPr>
          <p:cNvPr id="7" name="Title 1">
            <a:extLst>
              <a:ext uri="{FF2B5EF4-FFF2-40B4-BE49-F238E27FC236}">
                <a16:creationId xmlns:a16="http://schemas.microsoft.com/office/drawing/2014/main" id="{1EB51860-13FD-4ACC-BC43-0F565281763C}"/>
              </a:ext>
            </a:extLst>
          </p:cNvPr>
          <p:cNvSpPr>
            <a:spLocks noGrp="1"/>
          </p:cNvSpPr>
          <p:nvPr>
            <p:ph type="title"/>
          </p:nvPr>
        </p:nvSpPr>
        <p:spPr>
          <a:xfrm>
            <a:off x="457200" y="209550"/>
            <a:ext cx="7848600" cy="919778"/>
          </a:xfrm>
          <a:solidFill>
            <a:schemeClr val="tx1"/>
          </a:solidFill>
          <a:ln w="38100">
            <a:solidFill>
              <a:schemeClr val="accent1"/>
            </a:solidFill>
          </a:ln>
        </p:spPr>
        <p:txBody>
          <a:bodyPr>
            <a:normAutofit/>
          </a:bodyPr>
          <a:lstStyle/>
          <a:p>
            <a:r>
              <a:rPr lang="en-US" dirty="0"/>
              <a:t>Always Address Counter-Arguments and Contrary Evidence</a:t>
            </a:r>
          </a:p>
        </p:txBody>
      </p:sp>
    </p:spTree>
    <p:extLst>
      <p:ext uri="{BB962C8B-B14F-4D97-AF65-F5344CB8AC3E}">
        <p14:creationId xmlns:p14="http://schemas.microsoft.com/office/powerpoint/2010/main" val="614297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room&#10;&#10;Description automatically generated">
            <a:extLst>
              <a:ext uri="{FF2B5EF4-FFF2-40B4-BE49-F238E27FC236}">
                <a16:creationId xmlns:a16="http://schemas.microsoft.com/office/drawing/2014/main" id="{445B7E59-C064-49E4-BC68-841A3337115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9140" r="7922"/>
          <a:stretch/>
        </p:blipFill>
        <p:spPr>
          <a:xfrm>
            <a:off x="2362201" y="0"/>
            <a:ext cx="6781800" cy="3976878"/>
          </a:xfrm>
          <a:prstGeom prst="rect">
            <a:avLst/>
          </a:prstGeom>
        </p:spPr>
      </p:pic>
      <p:sp>
        <p:nvSpPr>
          <p:cNvPr id="3" name="Title 1">
            <a:extLst>
              <a:ext uri="{FF2B5EF4-FFF2-40B4-BE49-F238E27FC236}">
                <a16:creationId xmlns:a16="http://schemas.microsoft.com/office/drawing/2014/main" id="{A07043D1-204C-4A63-8237-42E3170DD8E2}"/>
              </a:ext>
            </a:extLst>
          </p:cNvPr>
          <p:cNvSpPr txBox="1">
            <a:spLocks/>
          </p:cNvSpPr>
          <p:nvPr/>
        </p:nvSpPr>
        <p:spPr>
          <a:xfrm>
            <a:off x="457201" y="2381250"/>
            <a:ext cx="1676400" cy="647700"/>
          </a:xfrm>
          <a:prstGeom prst="rect">
            <a:avLst/>
          </a:prstGeom>
          <a:solidFill>
            <a:schemeClr val="bg1"/>
          </a:solidFill>
          <a:ln w="57150">
            <a:solidFill>
              <a:schemeClr val="tx2">
                <a:lumMod val="75000"/>
              </a:schemeClr>
            </a:solidFill>
          </a:ln>
        </p:spPr>
        <p:txBody>
          <a:bodyPr vert="horz" lIns="91440" tIns="45720" rIns="91440" bIns="45720" rtlCol="0" anchor="b">
            <a:noAutofit/>
          </a:bodyPr>
          <a:lstStyle>
            <a:lvl1pPr algn="l" defTabSz="914400" rtl="0" eaLnBrk="1" latinLnBrk="0" hangingPunct="1">
              <a:lnSpc>
                <a:spcPts val="3200"/>
              </a:lnSpc>
              <a:spcBef>
                <a:spcPct val="0"/>
              </a:spcBef>
              <a:buNone/>
              <a:defRPr sz="2800" kern="1200">
                <a:solidFill>
                  <a:schemeClr val="bg2"/>
                </a:solidFill>
                <a:latin typeface="Arial" pitchFamily="34" charset="0"/>
                <a:ea typeface="+mj-ea"/>
                <a:cs typeface="Arial" pitchFamily="34" charset="0"/>
              </a:defRPr>
            </a:lvl1pPr>
          </a:lstStyle>
          <a:p>
            <a:pPr algn="ctr"/>
            <a:r>
              <a:rPr lang="en-US" sz="3600" dirty="0">
                <a:solidFill>
                  <a:schemeClr val="tx2"/>
                </a:solidFill>
              </a:rPr>
              <a:t>Q &amp; A</a:t>
            </a:r>
          </a:p>
        </p:txBody>
      </p:sp>
      <p:sp>
        <p:nvSpPr>
          <p:cNvPr id="2" name="Slide Number Placeholder 1">
            <a:extLst>
              <a:ext uri="{FF2B5EF4-FFF2-40B4-BE49-F238E27FC236}">
                <a16:creationId xmlns:a16="http://schemas.microsoft.com/office/drawing/2014/main" id="{E6F62AF7-AC40-4E4E-8D09-159D8E20F741}"/>
              </a:ext>
            </a:extLst>
          </p:cNvPr>
          <p:cNvSpPr>
            <a:spLocks noGrp="1"/>
          </p:cNvSpPr>
          <p:nvPr>
            <p:ph type="sldNum" sz="quarter" idx="4"/>
          </p:nvPr>
        </p:nvSpPr>
        <p:spPr/>
        <p:txBody>
          <a:bodyPr/>
          <a:lstStyle/>
          <a:p>
            <a:fld id="{A7EE2453-3BC3-4CDC-BBD4-144194DC3BDD}" type="slidenum">
              <a:rPr lang="en-US" smtClean="0"/>
              <a:pPr/>
              <a:t>15</a:t>
            </a:fld>
            <a:endParaRPr lang="en-US" dirty="0"/>
          </a:p>
        </p:txBody>
      </p:sp>
    </p:spTree>
    <p:extLst>
      <p:ext uri="{BB962C8B-B14F-4D97-AF65-F5344CB8AC3E}">
        <p14:creationId xmlns:p14="http://schemas.microsoft.com/office/powerpoint/2010/main" val="687015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93F54D-29EF-4608-B003-E00340E90D7A}"/>
              </a:ext>
            </a:extLst>
          </p:cNvPr>
          <p:cNvSpPr>
            <a:spLocks noGrp="1"/>
          </p:cNvSpPr>
          <p:nvPr>
            <p:ph type="sldNum" sz="quarter" idx="12"/>
          </p:nvPr>
        </p:nvSpPr>
        <p:spPr/>
        <p:txBody>
          <a:bodyPr/>
          <a:lstStyle/>
          <a:p>
            <a:fld id="{A7EE2453-3BC3-4CDC-BBD4-144194DC3BDD}" type="slidenum">
              <a:rPr lang="en-US" smtClean="0"/>
              <a:pPr/>
              <a:t>16</a:t>
            </a:fld>
            <a:endParaRPr lang="en-US" dirty="0"/>
          </a:p>
        </p:txBody>
      </p:sp>
      <p:graphicFrame>
        <p:nvGraphicFramePr>
          <p:cNvPr id="3" name="Table 2">
            <a:extLst>
              <a:ext uri="{FF2B5EF4-FFF2-40B4-BE49-F238E27FC236}">
                <a16:creationId xmlns:a16="http://schemas.microsoft.com/office/drawing/2014/main" id="{3416E875-A498-42A0-BC50-09B9ED470F4A}"/>
              </a:ext>
            </a:extLst>
          </p:cNvPr>
          <p:cNvGraphicFramePr>
            <a:graphicFrameLocks noGrp="1"/>
          </p:cNvGraphicFramePr>
          <p:nvPr>
            <p:extLst>
              <p:ext uri="{D42A27DB-BD31-4B8C-83A1-F6EECF244321}">
                <p14:modId xmlns:p14="http://schemas.microsoft.com/office/powerpoint/2010/main" val="1928068089"/>
              </p:ext>
            </p:extLst>
          </p:nvPr>
        </p:nvGraphicFramePr>
        <p:xfrm>
          <a:off x="228600" y="1352551"/>
          <a:ext cx="8686800" cy="2286000"/>
        </p:xfrm>
        <a:graphic>
          <a:graphicData uri="http://schemas.openxmlformats.org/drawingml/2006/table">
            <a:tbl>
              <a:tblPr firstRow="1" bandRow="1">
                <a:tableStyleId>{B301B821-A1FF-4177-AEE7-76D212191A09}</a:tableStyleId>
              </a:tblPr>
              <a:tblGrid>
                <a:gridCol w="4343400">
                  <a:extLst>
                    <a:ext uri="{9D8B030D-6E8A-4147-A177-3AD203B41FA5}">
                      <a16:colId xmlns:a16="http://schemas.microsoft.com/office/drawing/2014/main" val="3365045537"/>
                    </a:ext>
                  </a:extLst>
                </a:gridCol>
                <a:gridCol w="4343400">
                  <a:extLst>
                    <a:ext uri="{9D8B030D-6E8A-4147-A177-3AD203B41FA5}">
                      <a16:colId xmlns:a16="http://schemas.microsoft.com/office/drawing/2014/main" val="2922188981"/>
                    </a:ext>
                  </a:extLst>
                </a:gridCol>
              </a:tblGrid>
              <a:tr h="396240">
                <a:tc>
                  <a:txBody>
                    <a:bodyPr/>
                    <a:lstStyle/>
                    <a:p>
                      <a:r>
                        <a:rPr lang="en-US" sz="2000" dirty="0"/>
                        <a:t>Krista Anderson</a:t>
                      </a:r>
                    </a:p>
                  </a:txBody>
                  <a:tcPr/>
                </a:tc>
                <a:tc>
                  <a:txBody>
                    <a:bodyPr/>
                    <a:lstStyle/>
                    <a:p>
                      <a:r>
                        <a:rPr lang="en-US" sz="2000" dirty="0"/>
                        <a:t>Sean Flammer</a:t>
                      </a:r>
                    </a:p>
                  </a:txBody>
                  <a:tcPr/>
                </a:tc>
                <a:extLst>
                  <a:ext uri="{0D108BD9-81ED-4DB2-BD59-A6C34878D82A}">
                    <a16:rowId xmlns:a16="http://schemas.microsoft.com/office/drawing/2014/main" val="3049270986"/>
                  </a:ext>
                </a:extLst>
              </a:tr>
              <a:tr h="396240">
                <a:tc>
                  <a:txBody>
                    <a:bodyPr/>
                    <a:lstStyle/>
                    <a:p>
                      <a:r>
                        <a:rPr lang="en-US" sz="2000" dirty="0"/>
                        <a:t>Systemwide Title IX Coordinator</a:t>
                      </a:r>
                    </a:p>
                  </a:txBody>
                  <a:tcPr/>
                </a:tc>
                <a:tc>
                  <a:txBody>
                    <a:bodyPr/>
                    <a:lstStyle/>
                    <a:p>
                      <a:r>
                        <a:rPr lang="en-US" sz="2000"/>
                        <a:t>Associate </a:t>
                      </a:r>
                      <a:r>
                        <a:rPr lang="en-US" sz="2000" dirty="0"/>
                        <a:t>General Counsel</a:t>
                      </a:r>
                    </a:p>
                  </a:txBody>
                  <a:tcPr/>
                </a:tc>
                <a:extLst>
                  <a:ext uri="{0D108BD9-81ED-4DB2-BD59-A6C34878D82A}">
                    <a16:rowId xmlns:a16="http://schemas.microsoft.com/office/drawing/2014/main" val="930306522"/>
                  </a:ext>
                </a:extLst>
              </a:tr>
              <a:tr h="396240">
                <a:tc>
                  <a:txBody>
                    <a:bodyPr/>
                    <a:lstStyle/>
                    <a:p>
                      <a:r>
                        <a:rPr lang="en-US" sz="2000" dirty="0"/>
                        <a:t>Office of Systemwide Compliance</a:t>
                      </a:r>
                    </a:p>
                    <a:p>
                      <a:r>
                        <a:rPr lang="en-US" sz="2000" dirty="0"/>
                        <a:t>UT System (Austin, TX)</a:t>
                      </a:r>
                    </a:p>
                  </a:txBody>
                  <a:tcPr/>
                </a:tc>
                <a:tc>
                  <a:txBody>
                    <a:bodyPr/>
                    <a:lstStyle/>
                    <a:p>
                      <a:r>
                        <a:rPr lang="en-US" sz="2000" dirty="0"/>
                        <a:t>Office of General Counsel</a:t>
                      </a:r>
                    </a:p>
                    <a:p>
                      <a:r>
                        <a:rPr lang="en-US" sz="2000" dirty="0"/>
                        <a:t>UT System (Austin, TX)</a:t>
                      </a:r>
                    </a:p>
                  </a:txBody>
                  <a:tcPr/>
                </a:tc>
                <a:extLst>
                  <a:ext uri="{0D108BD9-81ED-4DB2-BD59-A6C34878D82A}">
                    <a16:rowId xmlns:a16="http://schemas.microsoft.com/office/drawing/2014/main" val="3432580316"/>
                  </a:ext>
                </a:extLst>
              </a:tr>
              <a:tr h="396240">
                <a:tc>
                  <a:txBody>
                    <a:bodyPr/>
                    <a:lstStyle/>
                    <a:p>
                      <a:r>
                        <a:rPr lang="en-US" sz="2000" dirty="0"/>
                        <a:t>Phone: 512-664-9050</a:t>
                      </a:r>
                    </a:p>
                  </a:txBody>
                  <a:tcPr/>
                </a:tc>
                <a:tc>
                  <a:txBody>
                    <a:bodyPr/>
                    <a:lstStyle/>
                    <a:p>
                      <a:r>
                        <a:rPr lang="en-US" sz="2000" dirty="0"/>
                        <a:t>Phone: 512-579-5106</a:t>
                      </a:r>
                    </a:p>
                  </a:txBody>
                  <a:tcPr/>
                </a:tc>
                <a:extLst>
                  <a:ext uri="{0D108BD9-81ED-4DB2-BD59-A6C34878D82A}">
                    <a16:rowId xmlns:a16="http://schemas.microsoft.com/office/drawing/2014/main" val="1934417325"/>
                  </a:ext>
                </a:extLst>
              </a:tr>
              <a:tr h="396240">
                <a:tc>
                  <a:txBody>
                    <a:bodyPr/>
                    <a:lstStyle/>
                    <a:p>
                      <a:r>
                        <a:rPr lang="en-US" sz="2000" dirty="0"/>
                        <a:t>Email: </a:t>
                      </a:r>
                      <a:r>
                        <a:rPr lang="en-US" sz="2000" dirty="0">
                          <a:hlinkClick r:id="rId3"/>
                        </a:rPr>
                        <a:t>kranderson@utsystem.edu</a:t>
                      </a:r>
                      <a:r>
                        <a:rPr lang="en-US" sz="2000" dirty="0"/>
                        <a:t> </a:t>
                      </a:r>
                    </a:p>
                  </a:txBody>
                  <a:tcPr/>
                </a:tc>
                <a:tc>
                  <a:txBody>
                    <a:bodyPr/>
                    <a:lstStyle/>
                    <a:p>
                      <a:r>
                        <a:rPr lang="en-US" sz="2000" dirty="0"/>
                        <a:t>Email: </a:t>
                      </a:r>
                      <a:r>
                        <a:rPr lang="en-US" sz="2000" dirty="0">
                          <a:hlinkClick r:id="rId4"/>
                        </a:rPr>
                        <a:t>sflammer@utsystem.edu</a:t>
                      </a:r>
                      <a:r>
                        <a:rPr lang="en-US" sz="2000" dirty="0"/>
                        <a:t> </a:t>
                      </a:r>
                    </a:p>
                  </a:txBody>
                  <a:tcPr/>
                </a:tc>
                <a:extLst>
                  <a:ext uri="{0D108BD9-81ED-4DB2-BD59-A6C34878D82A}">
                    <a16:rowId xmlns:a16="http://schemas.microsoft.com/office/drawing/2014/main" val="2160424876"/>
                  </a:ext>
                </a:extLst>
              </a:tr>
            </a:tbl>
          </a:graphicData>
        </a:graphic>
      </p:graphicFrame>
      <p:sp>
        <p:nvSpPr>
          <p:cNvPr id="4" name="Title 1">
            <a:extLst>
              <a:ext uri="{FF2B5EF4-FFF2-40B4-BE49-F238E27FC236}">
                <a16:creationId xmlns:a16="http://schemas.microsoft.com/office/drawing/2014/main" id="{EBA6630B-746B-4BE2-89ED-3F249FFA83A1}"/>
              </a:ext>
            </a:extLst>
          </p:cNvPr>
          <p:cNvSpPr txBox="1">
            <a:spLocks/>
          </p:cNvSpPr>
          <p:nvPr/>
        </p:nvSpPr>
        <p:spPr>
          <a:xfrm>
            <a:off x="685800" y="438150"/>
            <a:ext cx="7772400" cy="609600"/>
          </a:xfrm>
          <a:prstGeom prst="rect">
            <a:avLst/>
          </a:prstGeom>
        </p:spPr>
        <p:txBody>
          <a:bodyPr/>
          <a:lstStyle>
            <a:lvl1pPr algn="l" defTabSz="914400" rtl="0" eaLnBrk="1" latinLnBrk="0" hangingPunct="1">
              <a:lnSpc>
                <a:spcPts val="3200"/>
              </a:lnSpc>
              <a:spcBef>
                <a:spcPct val="0"/>
              </a:spcBef>
              <a:buNone/>
              <a:defRPr sz="3200" kern="1200">
                <a:solidFill>
                  <a:schemeClr val="tx2"/>
                </a:solidFill>
                <a:latin typeface="Arial" pitchFamily="34" charset="0"/>
                <a:ea typeface="+mj-ea"/>
                <a:cs typeface="Arial" pitchFamily="34" charset="0"/>
              </a:defRPr>
            </a:lvl1pPr>
          </a:lstStyle>
          <a:p>
            <a:pPr algn="ctr"/>
            <a:r>
              <a:rPr lang="en-US" dirty="0"/>
              <a:t>Contact Information</a:t>
            </a:r>
          </a:p>
        </p:txBody>
      </p:sp>
    </p:spTree>
    <p:extLst>
      <p:ext uri="{BB962C8B-B14F-4D97-AF65-F5344CB8AC3E}">
        <p14:creationId xmlns:p14="http://schemas.microsoft.com/office/powerpoint/2010/main" val="320070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ightbulb idea concept">
            <a:extLst>
              <a:ext uri="{FF2B5EF4-FFF2-40B4-BE49-F238E27FC236}">
                <a16:creationId xmlns:a16="http://schemas.microsoft.com/office/drawing/2014/main" id="{66628517-5211-3D0D-BBC7-70DE10A153F1}"/>
              </a:ext>
            </a:extLst>
          </p:cNvPr>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000" t="11672" b="7812"/>
          <a:stretch/>
        </p:blipFill>
        <p:spPr>
          <a:xfrm>
            <a:off x="0" y="-19050"/>
            <a:ext cx="9144000" cy="5086350"/>
          </a:xfrm>
          <a:prstGeom prst="rect">
            <a:avLst/>
          </a:prstGeom>
        </p:spPr>
      </p:pic>
      <p:sp>
        <p:nvSpPr>
          <p:cNvPr id="2" name="Title 1">
            <a:extLst>
              <a:ext uri="{FF2B5EF4-FFF2-40B4-BE49-F238E27FC236}">
                <a16:creationId xmlns:a16="http://schemas.microsoft.com/office/drawing/2014/main" id="{1C018D7A-93D1-4233-8DDB-0E11E7C77C4D}"/>
              </a:ext>
            </a:extLst>
          </p:cNvPr>
          <p:cNvSpPr>
            <a:spLocks noGrp="1"/>
          </p:cNvSpPr>
          <p:nvPr>
            <p:ph type="title"/>
          </p:nvPr>
        </p:nvSpPr>
        <p:spPr>
          <a:xfrm>
            <a:off x="3962400" y="209550"/>
            <a:ext cx="4724400" cy="1066800"/>
          </a:xfrm>
        </p:spPr>
        <p:txBody>
          <a:bodyPr/>
          <a:lstStyle/>
          <a:p>
            <a:r>
              <a:rPr lang="en-US" dirty="0"/>
              <a:t>Agenda</a:t>
            </a:r>
          </a:p>
        </p:txBody>
      </p:sp>
      <p:sp>
        <p:nvSpPr>
          <p:cNvPr id="3" name="Content Placeholder 2">
            <a:extLst>
              <a:ext uri="{FF2B5EF4-FFF2-40B4-BE49-F238E27FC236}">
                <a16:creationId xmlns:a16="http://schemas.microsoft.com/office/drawing/2014/main" id="{794F37B2-1D9C-4E9D-B711-50FB24B39999}"/>
              </a:ext>
            </a:extLst>
          </p:cNvPr>
          <p:cNvSpPr>
            <a:spLocks noGrp="1"/>
          </p:cNvSpPr>
          <p:nvPr>
            <p:ph idx="1"/>
          </p:nvPr>
        </p:nvSpPr>
        <p:spPr>
          <a:xfrm>
            <a:off x="3962400" y="971550"/>
            <a:ext cx="4800600" cy="3581400"/>
          </a:xfrm>
        </p:spPr>
        <p:txBody>
          <a:bodyPr>
            <a:normAutofit/>
          </a:bodyPr>
          <a:lstStyle/>
          <a:p>
            <a:pPr marL="514350" indent="-514350">
              <a:buFont typeface="+mj-lt"/>
              <a:buAutoNum type="arabicPeriod"/>
            </a:pPr>
            <a:r>
              <a:rPr lang="en-US" dirty="0"/>
              <a:t>Framing your Issues</a:t>
            </a:r>
          </a:p>
          <a:p>
            <a:pPr marL="514350" indent="-514350">
              <a:buFont typeface="+mj-lt"/>
              <a:buAutoNum type="arabicPeriod"/>
            </a:pPr>
            <a:r>
              <a:rPr lang="en-US" dirty="0"/>
              <a:t>Describing the competing narratives</a:t>
            </a:r>
          </a:p>
          <a:p>
            <a:pPr marL="514350" indent="-514350">
              <a:buFont typeface="+mj-lt"/>
              <a:buAutoNum type="arabicPeriod"/>
            </a:pPr>
            <a:r>
              <a:rPr lang="en-US" dirty="0"/>
              <a:t>Analysis of a Policy Violation</a:t>
            </a:r>
          </a:p>
          <a:p>
            <a:pPr marL="514350" indent="-514350">
              <a:buFont typeface="+mj-lt"/>
              <a:buAutoNum type="arabicPeriod"/>
            </a:pPr>
            <a:r>
              <a:rPr lang="en-US" dirty="0"/>
              <a:t>Footnotes</a:t>
            </a:r>
          </a:p>
          <a:p>
            <a:pPr marL="514350" indent="-514350">
              <a:buFont typeface="+mj-lt"/>
              <a:buAutoNum type="arabicPeriod"/>
            </a:pPr>
            <a:r>
              <a:rPr lang="en-US" dirty="0"/>
              <a:t>Always address counter-arguments and contrary evidence</a:t>
            </a:r>
          </a:p>
          <a:p>
            <a:pPr marL="0" indent="0">
              <a:buNone/>
            </a:pPr>
            <a:endParaRPr lang="en-US" dirty="0"/>
          </a:p>
        </p:txBody>
      </p:sp>
      <p:sp>
        <p:nvSpPr>
          <p:cNvPr id="4" name="Slide Number Placeholder 3">
            <a:extLst>
              <a:ext uri="{FF2B5EF4-FFF2-40B4-BE49-F238E27FC236}">
                <a16:creationId xmlns:a16="http://schemas.microsoft.com/office/drawing/2014/main" id="{7F893077-B3D1-48E8-829D-D262C10AC41A}"/>
              </a:ext>
            </a:extLst>
          </p:cNvPr>
          <p:cNvSpPr>
            <a:spLocks noGrp="1"/>
          </p:cNvSpPr>
          <p:nvPr>
            <p:ph type="sldNum" sz="quarter" idx="4"/>
          </p:nvPr>
        </p:nvSpPr>
        <p:spPr/>
        <p:txBody>
          <a:bodyPr/>
          <a:lstStyle/>
          <a:p>
            <a:fld id="{A7EE2453-3BC3-4CDC-BBD4-144194DC3BDD}" type="slidenum">
              <a:rPr lang="en-US" smtClean="0"/>
              <a:pPr/>
              <a:t>2</a:t>
            </a:fld>
            <a:endParaRPr lang="en-US" dirty="0"/>
          </a:p>
        </p:txBody>
      </p:sp>
    </p:spTree>
    <p:extLst>
      <p:ext uri="{BB962C8B-B14F-4D97-AF65-F5344CB8AC3E}">
        <p14:creationId xmlns:p14="http://schemas.microsoft.com/office/powerpoint/2010/main" val="2054528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382B-5248-495F-2CFB-8487FE8A02CE}"/>
              </a:ext>
            </a:extLst>
          </p:cNvPr>
          <p:cNvSpPr>
            <a:spLocks noGrp="1"/>
          </p:cNvSpPr>
          <p:nvPr>
            <p:ph type="title"/>
          </p:nvPr>
        </p:nvSpPr>
        <p:spPr>
          <a:xfrm>
            <a:off x="457200" y="209550"/>
            <a:ext cx="8229600" cy="838200"/>
          </a:xfrm>
        </p:spPr>
        <p:txBody>
          <a:bodyPr anchor="t">
            <a:normAutofit/>
          </a:bodyPr>
          <a:lstStyle/>
          <a:p>
            <a:r>
              <a:rPr lang="en-US" dirty="0"/>
              <a:t>What are you investigating?</a:t>
            </a:r>
          </a:p>
        </p:txBody>
      </p:sp>
      <p:pic>
        <p:nvPicPr>
          <p:cNvPr id="6" name="Content Placeholder 5" descr="Magnifying glasses on yellow backdrop">
            <a:extLst>
              <a:ext uri="{FF2B5EF4-FFF2-40B4-BE49-F238E27FC236}">
                <a16:creationId xmlns:a16="http://schemas.microsoft.com/office/drawing/2014/main" id="{022C9F57-5F97-5B31-7FAC-86C4EB937DE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17131" b="23221"/>
          <a:stretch>
            <a:fillRect/>
          </a:stretch>
        </p:blipFill>
        <p:spPr>
          <a:xfrm>
            <a:off x="457200" y="1123950"/>
            <a:ext cx="8229600" cy="3276600"/>
          </a:xfrm>
          <a:noFill/>
        </p:spPr>
      </p:pic>
      <p:sp>
        <p:nvSpPr>
          <p:cNvPr id="4" name="Slide Number Placeholder 3">
            <a:extLst>
              <a:ext uri="{FF2B5EF4-FFF2-40B4-BE49-F238E27FC236}">
                <a16:creationId xmlns:a16="http://schemas.microsoft.com/office/drawing/2014/main" id="{A7633876-FB7D-62FF-ED47-204BF3777532}"/>
              </a:ext>
            </a:extLst>
          </p:cNvPr>
          <p:cNvSpPr>
            <a:spLocks noGrp="1"/>
          </p:cNvSpPr>
          <p:nvPr>
            <p:ph type="sldNum" sz="quarter" idx="4"/>
          </p:nvPr>
        </p:nvSpPr>
        <p:spPr>
          <a:xfrm>
            <a:off x="6553200" y="4552950"/>
            <a:ext cx="2133600" cy="273844"/>
          </a:xfrm>
        </p:spPr>
        <p:txBody>
          <a:bodyPr>
            <a:normAutofit/>
          </a:bodyPr>
          <a:lstStyle/>
          <a:p>
            <a:pPr>
              <a:lnSpc>
                <a:spcPct val="90000"/>
              </a:lnSpc>
              <a:spcAft>
                <a:spcPts val="600"/>
              </a:spcAft>
            </a:pPr>
            <a:fld id="{A7EE2453-3BC3-4CDC-BBD4-144194DC3BDD}" type="slidenum">
              <a:rPr lang="en-US" smtClean="0"/>
              <a:pPr>
                <a:lnSpc>
                  <a:spcPct val="90000"/>
                </a:lnSpc>
                <a:spcAft>
                  <a:spcPts val="600"/>
                </a:spcAft>
              </a:pPr>
              <a:t>3</a:t>
            </a:fld>
            <a:endParaRPr lang="en-US"/>
          </a:p>
        </p:txBody>
      </p:sp>
    </p:spTree>
    <p:extLst>
      <p:ext uri="{BB962C8B-B14F-4D97-AF65-F5344CB8AC3E}">
        <p14:creationId xmlns:p14="http://schemas.microsoft.com/office/powerpoint/2010/main" val="1675172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BC14F-3B95-B9C1-2C7F-24A5E3876FF3}"/>
              </a:ext>
            </a:extLst>
          </p:cNvPr>
          <p:cNvSpPr>
            <a:spLocks noGrp="1"/>
          </p:cNvSpPr>
          <p:nvPr>
            <p:ph type="title"/>
          </p:nvPr>
        </p:nvSpPr>
        <p:spPr>
          <a:xfrm>
            <a:off x="457200" y="261620"/>
            <a:ext cx="3962400" cy="557530"/>
          </a:xfrm>
          <a:solidFill>
            <a:schemeClr val="tx1"/>
          </a:solidFill>
          <a:ln w="38100">
            <a:solidFill>
              <a:schemeClr val="accent1"/>
            </a:solidFill>
          </a:ln>
        </p:spPr>
        <p:txBody>
          <a:bodyPr>
            <a:normAutofit/>
          </a:bodyPr>
          <a:lstStyle/>
          <a:p>
            <a:r>
              <a:rPr lang="en-US" dirty="0"/>
              <a:t>Framing the Allegations</a:t>
            </a:r>
          </a:p>
        </p:txBody>
      </p:sp>
      <p:sp>
        <p:nvSpPr>
          <p:cNvPr id="3" name="Content Placeholder 2">
            <a:extLst>
              <a:ext uri="{FF2B5EF4-FFF2-40B4-BE49-F238E27FC236}">
                <a16:creationId xmlns:a16="http://schemas.microsoft.com/office/drawing/2014/main" id="{D7E9BA61-4104-F3BD-586F-33B1C1AB0712}"/>
              </a:ext>
            </a:extLst>
          </p:cNvPr>
          <p:cNvSpPr>
            <a:spLocks noGrp="1"/>
          </p:cNvSpPr>
          <p:nvPr>
            <p:ph idx="1"/>
          </p:nvPr>
        </p:nvSpPr>
        <p:spPr>
          <a:xfrm>
            <a:off x="457200" y="1123950"/>
            <a:ext cx="8229600" cy="3124200"/>
          </a:xfrm>
          <a:solidFill>
            <a:schemeClr val="tx1"/>
          </a:solidFill>
          <a:ln w="38100">
            <a:solidFill>
              <a:schemeClr val="accent1"/>
            </a:solidFill>
          </a:ln>
        </p:spPr>
        <p:txBody>
          <a:bodyPr>
            <a:normAutofit lnSpcReduction="10000"/>
          </a:bodyPr>
          <a:lstStyle/>
          <a:p>
            <a:pPr marL="914400" lvl="1" indent="-457200">
              <a:buFont typeface="+mj-lt"/>
              <a:buAutoNum type="alphaUcPeriod"/>
            </a:pPr>
            <a:r>
              <a:rPr lang="en-US" i="1" dirty="0"/>
              <a:t>“Respondent allegedly retaliated against Employee.”</a:t>
            </a:r>
          </a:p>
          <a:p>
            <a:pPr marL="914400" lvl="1" indent="-457200">
              <a:buFont typeface="+mj-lt"/>
              <a:buAutoNum type="alphaUcPeriod"/>
            </a:pPr>
            <a:r>
              <a:rPr lang="en-US" i="1" dirty="0"/>
              <a:t>“Respondent allegedly violated HOP 123.”</a:t>
            </a:r>
          </a:p>
          <a:p>
            <a:pPr marL="914400" lvl="1" indent="-457200">
              <a:buFont typeface="+mj-lt"/>
              <a:buAutoNum type="alphaUcPeriod"/>
            </a:pPr>
            <a:r>
              <a:rPr lang="en-US" i="1" dirty="0"/>
              <a:t>“Respondent assigned Employee to an undesirable job assignment.”</a:t>
            </a:r>
          </a:p>
          <a:p>
            <a:pPr marL="914400" lvl="1" indent="-457200">
              <a:buFont typeface="+mj-lt"/>
              <a:buAutoNum type="alphaUcPeriod"/>
            </a:pPr>
            <a:r>
              <a:rPr lang="en-US" i="1" dirty="0"/>
              <a:t>Respondent told Employee to take out the trash.</a:t>
            </a:r>
          </a:p>
          <a:p>
            <a:pPr marL="914400" lvl="1" indent="-457200">
              <a:buFont typeface="+mj-lt"/>
              <a:buAutoNum type="alphaUcPeriod"/>
            </a:pPr>
            <a:r>
              <a:rPr lang="en-US" i="1" dirty="0"/>
              <a:t>“Respondent is alleged to have violated the anti-retaliation provision of HOP 123 when Respondent assigned Employee to an undesirable job assignment (taking out Respondent’s trash) shortly after Respondent learned that Employee participated in a discrimination investigation against Respondent.” </a:t>
            </a:r>
          </a:p>
        </p:txBody>
      </p:sp>
      <p:sp>
        <p:nvSpPr>
          <p:cNvPr id="4" name="Slide Number Placeholder 3">
            <a:extLst>
              <a:ext uri="{FF2B5EF4-FFF2-40B4-BE49-F238E27FC236}">
                <a16:creationId xmlns:a16="http://schemas.microsoft.com/office/drawing/2014/main" id="{8EDACA3E-615C-9955-3164-0EF9D559E147}"/>
              </a:ext>
            </a:extLst>
          </p:cNvPr>
          <p:cNvSpPr>
            <a:spLocks noGrp="1"/>
          </p:cNvSpPr>
          <p:nvPr>
            <p:ph type="sldNum" sz="quarter" idx="4"/>
          </p:nvPr>
        </p:nvSpPr>
        <p:spPr/>
        <p:txBody>
          <a:bodyPr/>
          <a:lstStyle/>
          <a:p>
            <a:fld id="{A7EE2453-3BC3-4CDC-BBD4-144194DC3BDD}" type="slidenum">
              <a:rPr lang="en-US" smtClean="0"/>
              <a:pPr/>
              <a:t>4</a:t>
            </a:fld>
            <a:endParaRPr lang="en-US" dirty="0"/>
          </a:p>
        </p:txBody>
      </p:sp>
    </p:spTree>
    <p:extLst>
      <p:ext uri="{BB962C8B-B14F-4D97-AF65-F5344CB8AC3E}">
        <p14:creationId xmlns:p14="http://schemas.microsoft.com/office/powerpoint/2010/main" val="421037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BC14F-3B95-B9C1-2C7F-24A5E3876FF3}"/>
              </a:ext>
            </a:extLst>
          </p:cNvPr>
          <p:cNvSpPr>
            <a:spLocks noGrp="1"/>
          </p:cNvSpPr>
          <p:nvPr>
            <p:ph type="title"/>
          </p:nvPr>
        </p:nvSpPr>
        <p:spPr>
          <a:xfrm>
            <a:off x="457200" y="209550"/>
            <a:ext cx="7315200" cy="533400"/>
          </a:xfrm>
          <a:solidFill>
            <a:schemeClr val="tx1"/>
          </a:solidFill>
          <a:ln w="38100">
            <a:solidFill>
              <a:schemeClr val="accent6"/>
            </a:solidFill>
          </a:ln>
        </p:spPr>
        <p:txBody>
          <a:bodyPr>
            <a:normAutofit/>
          </a:bodyPr>
          <a:lstStyle/>
          <a:p>
            <a:r>
              <a:rPr lang="en-US" dirty="0"/>
              <a:t>Allegation Components: Retaliation Example</a:t>
            </a:r>
          </a:p>
        </p:txBody>
      </p:sp>
      <p:sp>
        <p:nvSpPr>
          <p:cNvPr id="3" name="Content Placeholder 2">
            <a:extLst>
              <a:ext uri="{FF2B5EF4-FFF2-40B4-BE49-F238E27FC236}">
                <a16:creationId xmlns:a16="http://schemas.microsoft.com/office/drawing/2014/main" id="{D7E9BA61-4104-F3BD-586F-33B1C1AB0712}"/>
              </a:ext>
            </a:extLst>
          </p:cNvPr>
          <p:cNvSpPr>
            <a:spLocks noGrp="1"/>
          </p:cNvSpPr>
          <p:nvPr>
            <p:ph idx="1"/>
          </p:nvPr>
        </p:nvSpPr>
        <p:spPr>
          <a:solidFill>
            <a:schemeClr val="tx1"/>
          </a:solidFill>
          <a:ln w="38100">
            <a:solidFill>
              <a:schemeClr val="accent6"/>
            </a:solidFill>
          </a:ln>
        </p:spPr>
        <p:txBody>
          <a:bodyPr>
            <a:normAutofit fontScale="92500" lnSpcReduction="20000"/>
          </a:bodyPr>
          <a:lstStyle/>
          <a:p>
            <a:pPr marL="57150" indent="0">
              <a:buNone/>
            </a:pPr>
            <a:r>
              <a:rPr lang="en-US" i="1" dirty="0"/>
              <a:t>Respondent is </a:t>
            </a:r>
            <a:r>
              <a:rPr lang="en-US" i="1" dirty="0">
                <a:solidFill>
                  <a:srgbClr val="FF0000"/>
                </a:solidFill>
              </a:rPr>
              <a:t>alleged to have violated the anti-retaliation provision of HOP 123 </a:t>
            </a:r>
            <a:r>
              <a:rPr lang="en-US" i="1" dirty="0"/>
              <a:t>when </a:t>
            </a:r>
            <a:r>
              <a:rPr lang="en-US" i="1" dirty="0">
                <a:solidFill>
                  <a:srgbClr val="7030A0"/>
                </a:solidFill>
              </a:rPr>
              <a:t>Respondent assigned Employee to an undesirable job assignment (taking out Respondent’s trash) </a:t>
            </a:r>
            <a:r>
              <a:rPr lang="en-US" i="1" dirty="0">
                <a:solidFill>
                  <a:srgbClr val="92D050"/>
                </a:solidFill>
              </a:rPr>
              <a:t>shortly after Respondent learned that Employee participated in a discrimination investigation against Respondent</a:t>
            </a:r>
            <a:r>
              <a:rPr lang="en-US" i="1" dirty="0"/>
              <a:t>.” </a:t>
            </a:r>
          </a:p>
          <a:p>
            <a:pPr marL="57150" indent="0">
              <a:buNone/>
            </a:pPr>
            <a:endParaRPr lang="en-US" i="1" dirty="0">
              <a:solidFill>
                <a:srgbClr val="FF0000"/>
              </a:solidFill>
            </a:endParaRPr>
          </a:p>
          <a:p>
            <a:pPr marL="914400" lvl="1" indent="-457200">
              <a:buFont typeface="+mj-lt"/>
              <a:buAutoNum type="arabicPeriod"/>
            </a:pPr>
            <a:r>
              <a:rPr lang="en-US" sz="2100" dirty="0">
                <a:solidFill>
                  <a:srgbClr val="FF0000"/>
                </a:solidFill>
              </a:rPr>
              <a:t>Policy implicated</a:t>
            </a:r>
          </a:p>
          <a:p>
            <a:pPr marL="914400" lvl="1" indent="-457200">
              <a:buFont typeface="+mj-lt"/>
              <a:buAutoNum type="arabicPeriod"/>
            </a:pPr>
            <a:r>
              <a:rPr lang="en-US" sz="2100" dirty="0">
                <a:solidFill>
                  <a:schemeClr val="accent4"/>
                </a:solidFill>
              </a:rPr>
              <a:t>Action taken</a:t>
            </a:r>
          </a:p>
          <a:p>
            <a:pPr marL="914400" lvl="1" indent="-457200">
              <a:buFont typeface="+mj-lt"/>
              <a:buAutoNum type="arabicPeriod"/>
            </a:pPr>
            <a:r>
              <a:rPr lang="en-US" sz="2100" dirty="0">
                <a:solidFill>
                  <a:schemeClr val="accent3">
                    <a:lumMod val="75000"/>
                  </a:schemeClr>
                </a:solidFill>
              </a:rPr>
              <a:t>General theory of how conduct relates to policy </a:t>
            </a:r>
          </a:p>
          <a:p>
            <a:pPr marL="457200" lvl="1" indent="0">
              <a:buNone/>
            </a:pPr>
            <a:r>
              <a:rPr lang="en-US" sz="2100" dirty="0">
                <a:solidFill>
                  <a:schemeClr val="accent3"/>
                </a:solidFill>
              </a:rPr>
              <a:t>	</a:t>
            </a:r>
            <a:r>
              <a:rPr lang="en-US" sz="2100" dirty="0"/>
              <a:t>(e.g. </a:t>
            </a:r>
            <a:r>
              <a:rPr lang="en-US" sz="2100" i="1" dirty="0"/>
              <a:t>retaliatory action of assigning an undesirable job duty 	following protected activity of participating in an investigation</a:t>
            </a:r>
            <a:r>
              <a:rPr lang="en-US" sz="2100" dirty="0"/>
              <a:t>)</a:t>
            </a:r>
          </a:p>
          <a:p>
            <a:pPr marL="457200" lvl="1" indent="0">
              <a:buNone/>
            </a:pPr>
            <a:endParaRPr lang="en-US" dirty="0"/>
          </a:p>
        </p:txBody>
      </p:sp>
      <p:sp>
        <p:nvSpPr>
          <p:cNvPr id="4" name="Slide Number Placeholder 3">
            <a:extLst>
              <a:ext uri="{FF2B5EF4-FFF2-40B4-BE49-F238E27FC236}">
                <a16:creationId xmlns:a16="http://schemas.microsoft.com/office/drawing/2014/main" id="{8EDACA3E-615C-9955-3164-0EF9D559E147}"/>
              </a:ext>
            </a:extLst>
          </p:cNvPr>
          <p:cNvSpPr>
            <a:spLocks noGrp="1"/>
          </p:cNvSpPr>
          <p:nvPr>
            <p:ph type="sldNum" sz="quarter" idx="4"/>
          </p:nvPr>
        </p:nvSpPr>
        <p:spPr/>
        <p:txBody>
          <a:bodyPr/>
          <a:lstStyle/>
          <a:p>
            <a:fld id="{A7EE2453-3BC3-4CDC-BBD4-144194DC3BDD}" type="slidenum">
              <a:rPr lang="en-US" smtClean="0"/>
              <a:pPr/>
              <a:t>5</a:t>
            </a:fld>
            <a:endParaRPr lang="en-US" dirty="0"/>
          </a:p>
        </p:txBody>
      </p:sp>
    </p:spTree>
    <p:extLst>
      <p:ext uri="{BB962C8B-B14F-4D97-AF65-F5344CB8AC3E}">
        <p14:creationId xmlns:p14="http://schemas.microsoft.com/office/powerpoint/2010/main" val="762136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E9BA61-4104-F3BD-586F-33B1C1AB0712}"/>
              </a:ext>
            </a:extLst>
          </p:cNvPr>
          <p:cNvSpPr>
            <a:spLocks noGrp="1"/>
          </p:cNvSpPr>
          <p:nvPr>
            <p:ph idx="1"/>
          </p:nvPr>
        </p:nvSpPr>
        <p:spPr>
          <a:xfrm>
            <a:off x="457200" y="1123950"/>
            <a:ext cx="8229600" cy="3124200"/>
          </a:xfrm>
          <a:solidFill>
            <a:schemeClr val="tx1"/>
          </a:solidFill>
          <a:ln w="38100">
            <a:solidFill>
              <a:schemeClr val="accent6"/>
            </a:solidFill>
          </a:ln>
        </p:spPr>
        <p:txBody>
          <a:bodyPr>
            <a:normAutofit lnSpcReduction="10000"/>
          </a:bodyPr>
          <a:lstStyle/>
          <a:p>
            <a:pPr marL="57150" indent="0">
              <a:buNone/>
            </a:pPr>
            <a:r>
              <a:rPr lang="en-US" i="1" dirty="0"/>
              <a:t>Respondent is alleged to have </a:t>
            </a:r>
            <a:r>
              <a:rPr lang="en-US" i="1" u="sng" dirty="0">
                <a:solidFill>
                  <a:srgbClr val="FF0000"/>
                </a:solidFill>
              </a:rPr>
              <a:t>committed “academic dishonesty”</a:t>
            </a:r>
            <a:r>
              <a:rPr lang="en-US" i="1" dirty="0">
                <a:solidFill>
                  <a:srgbClr val="FF0000"/>
                </a:solidFill>
              </a:rPr>
              <a:t> in </a:t>
            </a:r>
            <a:r>
              <a:rPr lang="en-US" i="1" u="sng" dirty="0">
                <a:solidFill>
                  <a:srgbClr val="FF0000"/>
                </a:solidFill>
              </a:rPr>
              <a:t>violation of the Student Code of Conduct</a:t>
            </a:r>
            <a:r>
              <a:rPr lang="en-US" i="1" dirty="0">
                <a:solidFill>
                  <a:srgbClr val="FF0000"/>
                </a:solidFill>
              </a:rPr>
              <a:t> </a:t>
            </a:r>
            <a:r>
              <a:rPr lang="en-US" i="1" dirty="0"/>
              <a:t>by </a:t>
            </a:r>
            <a:r>
              <a:rPr lang="en-US" i="1" u="sng" dirty="0">
                <a:solidFill>
                  <a:schemeClr val="accent3">
                    <a:lumMod val="75000"/>
                  </a:schemeClr>
                </a:solidFill>
              </a:rPr>
              <a:t>copying several paragraphs from a book and inserting the text into an assignment without citation</a:t>
            </a:r>
            <a:r>
              <a:rPr lang="en-US" i="1" dirty="0"/>
              <a:t>.</a:t>
            </a:r>
          </a:p>
          <a:p>
            <a:pPr marL="914400" lvl="1" indent="-457200">
              <a:buFont typeface="+mj-lt"/>
              <a:buAutoNum type="arabicPeriod"/>
            </a:pPr>
            <a:r>
              <a:rPr lang="en-US" dirty="0">
                <a:solidFill>
                  <a:schemeClr val="accent3">
                    <a:lumMod val="75000"/>
                  </a:schemeClr>
                </a:solidFill>
              </a:rPr>
              <a:t>Action taken</a:t>
            </a:r>
          </a:p>
          <a:p>
            <a:pPr marL="914400" lvl="1" indent="-457200">
              <a:buFont typeface="+mj-lt"/>
              <a:buAutoNum type="arabicPeriod"/>
            </a:pPr>
            <a:r>
              <a:rPr lang="en-US" dirty="0">
                <a:solidFill>
                  <a:srgbClr val="FF0000"/>
                </a:solidFill>
              </a:rPr>
              <a:t>Policy implicated</a:t>
            </a:r>
          </a:p>
          <a:p>
            <a:pPr marL="914400" lvl="1" indent="-457200">
              <a:buFont typeface="+mj-lt"/>
              <a:buAutoNum type="arabicPeriod"/>
            </a:pPr>
            <a:r>
              <a:rPr lang="en-US" dirty="0">
                <a:solidFill>
                  <a:schemeClr val="accent3">
                    <a:lumMod val="75000"/>
                  </a:schemeClr>
                </a:solidFill>
              </a:rPr>
              <a:t>General theory of how conduct relates to policy </a:t>
            </a:r>
          </a:p>
          <a:p>
            <a:pPr marL="457200" lvl="1" indent="0">
              <a:buNone/>
            </a:pPr>
            <a:r>
              <a:rPr lang="en-US" dirty="0">
                <a:solidFill>
                  <a:schemeClr val="accent3"/>
                </a:solidFill>
              </a:rPr>
              <a:t>	</a:t>
            </a:r>
            <a:r>
              <a:rPr lang="en-US" dirty="0"/>
              <a:t>(e.g. </a:t>
            </a:r>
            <a:r>
              <a:rPr lang="en-US" i="1" dirty="0"/>
              <a:t>copying paragraphs from a book without citation is a form 	of academic dishonesty under the policy</a:t>
            </a:r>
            <a:r>
              <a:rPr lang="en-US" dirty="0"/>
              <a:t>)</a:t>
            </a:r>
          </a:p>
        </p:txBody>
      </p:sp>
      <p:sp>
        <p:nvSpPr>
          <p:cNvPr id="4" name="Slide Number Placeholder 3">
            <a:extLst>
              <a:ext uri="{FF2B5EF4-FFF2-40B4-BE49-F238E27FC236}">
                <a16:creationId xmlns:a16="http://schemas.microsoft.com/office/drawing/2014/main" id="{8EDACA3E-615C-9955-3164-0EF9D559E147}"/>
              </a:ext>
            </a:extLst>
          </p:cNvPr>
          <p:cNvSpPr>
            <a:spLocks noGrp="1"/>
          </p:cNvSpPr>
          <p:nvPr>
            <p:ph type="sldNum" sz="quarter" idx="4"/>
          </p:nvPr>
        </p:nvSpPr>
        <p:spPr/>
        <p:txBody>
          <a:bodyPr/>
          <a:lstStyle/>
          <a:p>
            <a:fld id="{A7EE2453-3BC3-4CDC-BBD4-144194DC3BDD}" type="slidenum">
              <a:rPr lang="en-US" smtClean="0"/>
              <a:pPr/>
              <a:t>6</a:t>
            </a:fld>
            <a:endParaRPr lang="en-US" dirty="0"/>
          </a:p>
        </p:txBody>
      </p:sp>
      <p:sp>
        <p:nvSpPr>
          <p:cNvPr id="7" name="Title 1">
            <a:extLst>
              <a:ext uri="{FF2B5EF4-FFF2-40B4-BE49-F238E27FC236}">
                <a16:creationId xmlns:a16="http://schemas.microsoft.com/office/drawing/2014/main" id="{3CE10F3B-1A13-2B9C-D064-912E31905CC8}"/>
              </a:ext>
            </a:extLst>
          </p:cNvPr>
          <p:cNvSpPr>
            <a:spLocks noGrp="1"/>
          </p:cNvSpPr>
          <p:nvPr>
            <p:ph type="title"/>
          </p:nvPr>
        </p:nvSpPr>
        <p:spPr>
          <a:xfrm>
            <a:off x="457200" y="209550"/>
            <a:ext cx="8077200" cy="533400"/>
          </a:xfrm>
          <a:solidFill>
            <a:schemeClr val="tx1"/>
          </a:solidFill>
          <a:ln w="38100">
            <a:solidFill>
              <a:schemeClr val="accent6"/>
            </a:solidFill>
          </a:ln>
        </p:spPr>
        <p:txBody>
          <a:bodyPr>
            <a:normAutofit fontScale="90000"/>
          </a:bodyPr>
          <a:lstStyle/>
          <a:p>
            <a:r>
              <a:rPr lang="en-US" dirty="0"/>
              <a:t>Allegation Components: Academic Dishonesty Example</a:t>
            </a:r>
          </a:p>
        </p:txBody>
      </p:sp>
    </p:spTree>
    <p:extLst>
      <p:ext uri="{BB962C8B-B14F-4D97-AF65-F5344CB8AC3E}">
        <p14:creationId xmlns:p14="http://schemas.microsoft.com/office/powerpoint/2010/main" val="949619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CA0DC-1EF3-C987-06A4-150576F1A215}"/>
              </a:ext>
            </a:extLst>
          </p:cNvPr>
          <p:cNvSpPr>
            <a:spLocks noGrp="1"/>
          </p:cNvSpPr>
          <p:nvPr>
            <p:ph type="title"/>
          </p:nvPr>
        </p:nvSpPr>
        <p:spPr>
          <a:xfrm>
            <a:off x="457200" y="209550"/>
            <a:ext cx="8305800" cy="685800"/>
          </a:xfrm>
          <a:solidFill>
            <a:schemeClr val="tx1"/>
          </a:solidFill>
          <a:ln w="38100">
            <a:solidFill>
              <a:schemeClr val="accent1"/>
            </a:solidFill>
          </a:ln>
        </p:spPr>
        <p:txBody>
          <a:bodyPr>
            <a:noAutofit/>
          </a:bodyPr>
          <a:lstStyle/>
          <a:p>
            <a:r>
              <a:rPr lang="en-US" dirty="0"/>
              <a:t>Describing the Competing Narratives/Evidence</a:t>
            </a:r>
          </a:p>
        </p:txBody>
      </p:sp>
      <p:sp>
        <p:nvSpPr>
          <p:cNvPr id="3" name="Content Placeholder 2">
            <a:extLst>
              <a:ext uri="{FF2B5EF4-FFF2-40B4-BE49-F238E27FC236}">
                <a16:creationId xmlns:a16="http://schemas.microsoft.com/office/drawing/2014/main" id="{EEA2C299-2B90-7867-167F-37F315AC3FF3}"/>
              </a:ext>
            </a:extLst>
          </p:cNvPr>
          <p:cNvSpPr>
            <a:spLocks noGrp="1"/>
          </p:cNvSpPr>
          <p:nvPr>
            <p:ph idx="1"/>
          </p:nvPr>
        </p:nvSpPr>
        <p:spPr>
          <a:xfrm>
            <a:off x="457200" y="1123950"/>
            <a:ext cx="8229600" cy="3048000"/>
          </a:xfrm>
          <a:solidFill>
            <a:schemeClr val="tx1"/>
          </a:solidFill>
          <a:ln w="38100">
            <a:solidFill>
              <a:schemeClr val="accent1"/>
            </a:solidFill>
          </a:ln>
        </p:spPr>
        <p:txBody>
          <a:bodyPr>
            <a:normAutofit/>
          </a:bodyPr>
          <a:lstStyle/>
          <a:p>
            <a:r>
              <a:rPr lang="en-US" dirty="0"/>
              <a:t>If there is a Complainant (CP), what is the CP saying? </a:t>
            </a:r>
          </a:p>
          <a:p>
            <a:r>
              <a:rPr lang="en-US" dirty="0"/>
              <a:t>If no CP, what is the evidence that a policy violation occurred (e.g. </a:t>
            </a:r>
            <a:r>
              <a:rPr lang="en-US" i="1" dirty="0"/>
              <a:t>inculpatory evidence</a:t>
            </a:r>
            <a:r>
              <a:rPr lang="en-US" dirty="0"/>
              <a:t>, if any)? </a:t>
            </a:r>
          </a:p>
          <a:p>
            <a:r>
              <a:rPr lang="en-US" dirty="0"/>
              <a:t>What did the RP say? What is the evidence that a policy violation did not occur (e.g. </a:t>
            </a:r>
            <a:r>
              <a:rPr lang="en-US" i="1" dirty="0"/>
              <a:t>exculpatory evidence</a:t>
            </a:r>
            <a:r>
              <a:rPr lang="en-US" dirty="0"/>
              <a:t>, if any)?</a:t>
            </a:r>
          </a:p>
          <a:p>
            <a:r>
              <a:rPr lang="en-US" dirty="0"/>
              <a:t>What did the witnesses say? Evidence? Texts? Emails?</a:t>
            </a:r>
          </a:p>
        </p:txBody>
      </p:sp>
      <p:sp>
        <p:nvSpPr>
          <p:cNvPr id="4" name="Slide Number Placeholder 3">
            <a:extLst>
              <a:ext uri="{FF2B5EF4-FFF2-40B4-BE49-F238E27FC236}">
                <a16:creationId xmlns:a16="http://schemas.microsoft.com/office/drawing/2014/main" id="{FA7D4F98-9FC0-E2AF-78A6-B91402385302}"/>
              </a:ext>
            </a:extLst>
          </p:cNvPr>
          <p:cNvSpPr>
            <a:spLocks noGrp="1"/>
          </p:cNvSpPr>
          <p:nvPr>
            <p:ph type="sldNum" sz="quarter" idx="4"/>
          </p:nvPr>
        </p:nvSpPr>
        <p:spPr/>
        <p:txBody>
          <a:bodyPr/>
          <a:lstStyle/>
          <a:p>
            <a:fld id="{A7EE2453-3BC3-4CDC-BBD4-144194DC3BDD}" type="slidenum">
              <a:rPr lang="en-US" smtClean="0"/>
              <a:pPr/>
              <a:t>7</a:t>
            </a:fld>
            <a:endParaRPr lang="en-US" dirty="0"/>
          </a:p>
        </p:txBody>
      </p:sp>
    </p:spTree>
    <p:extLst>
      <p:ext uri="{BB962C8B-B14F-4D97-AF65-F5344CB8AC3E}">
        <p14:creationId xmlns:p14="http://schemas.microsoft.com/office/powerpoint/2010/main" val="2060467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uman brain nerve cells">
            <a:extLst>
              <a:ext uri="{FF2B5EF4-FFF2-40B4-BE49-F238E27FC236}">
                <a16:creationId xmlns:a16="http://schemas.microsoft.com/office/drawing/2014/main" id="{A8EBD506-C517-F388-ACF4-EB9F0305B3E2}"/>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t="12500" b="13334"/>
          <a:stretch/>
        </p:blipFill>
        <p:spPr>
          <a:xfrm>
            <a:off x="0" y="0"/>
            <a:ext cx="9144000" cy="5086350"/>
          </a:xfrm>
          <a:prstGeom prst="rect">
            <a:avLst/>
          </a:prstGeom>
        </p:spPr>
      </p:pic>
      <p:sp>
        <p:nvSpPr>
          <p:cNvPr id="2" name="Title 1">
            <a:extLst>
              <a:ext uri="{FF2B5EF4-FFF2-40B4-BE49-F238E27FC236}">
                <a16:creationId xmlns:a16="http://schemas.microsoft.com/office/drawing/2014/main" id="{ABC725A5-FC64-CFEE-D91C-EFF115D5D76E}"/>
              </a:ext>
            </a:extLst>
          </p:cNvPr>
          <p:cNvSpPr>
            <a:spLocks noGrp="1"/>
          </p:cNvSpPr>
          <p:nvPr>
            <p:ph type="title"/>
          </p:nvPr>
        </p:nvSpPr>
        <p:spPr>
          <a:xfrm>
            <a:off x="3524250" y="1809750"/>
            <a:ext cx="2095500" cy="495300"/>
          </a:xfrm>
          <a:solidFill>
            <a:schemeClr val="tx1"/>
          </a:solidFill>
          <a:ln w="38100">
            <a:solidFill>
              <a:schemeClr val="accent1"/>
            </a:solidFill>
          </a:ln>
        </p:spPr>
        <p:txBody>
          <a:bodyPr>
            <a:normAutofit fontScale="90000"/>
          </a:bodyPr>
          <a:lstStyle/>
          <a:p>
            <a:pPr algn="ctr"/>
            <a:r>
              <a:rPr lang="en-US" sz="3600" dirty="0"/>
              <a:t>Analysis</a:t>
            </a:r>
          </a:p>
        </p:txBody>
      </p:sp>
      <p:sp>
        <p:nvSpPr>
          <p:cNvPr id="4" name="Slide Number Placeholder 3">
            <a:extLst>
              <a:ext uri="{FF2B5EF4-FFF2-40B4-BE49-F238E27FC236}">
                <a16:creationId xmlns:a16="http://schemas.microsoft.com/office/drawing/2014/main" id="{EA20CEF7-20DE-1C9B-726D-5F504146B986}"/>
              </a:ext>
            </a:extLst>
          </p:cNvPr>
          <p:cNvSpPr>
            <a:spLocks noGrp="1"/>
          </p:cNvSpPr>
          <p:nvPr>
            <p:ph type="sldNum" sz="quarter" idx="4"/>
          </p:nvPr>
        </p:nvSpPr>
        <p:spPr/>
        <p:txBody>
          <a:bodyPr/>
          <a:lstStyle/>
          <a:p>
            <a:fld id="{A7EE2453-3BC3-4CDC-BBD4-144194DC3BDD}" type="slidenum">
              <a:rPr lang="en-US" smtClean="0"/>
              <a:pPr/>
              <a:t>8</a:t>
            </a:fld>
            <a:endParaRPr lang="en-US" dirty="0"/>
          </a:p>
        </p:txBody>
      </p:sp>
    </p:spTree>
    <p:extLst>
      <p:ext uri="{BB962C8B-B14F-4D97-AF65-F5344CB8AC3E}">
        <p14:creationId xmlns:p14="http://schemas.microsoft.com/office/powerpoint/2010/main" val="590247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F8BC04B-AE16-4943-BE1F-2613B39DBE9B}"/>
              </a:ext>
            </a:extLst>
          </p:cNvPr>
          <p:cNvSpPr>
            <a:spLocks noGrp="1"/>
          </p:cNvSpPr>
          <p:nvPr>
            <p:ph idx="1"/>
          </p:nvPr>
        </p:nvSpPr>
        <p:spPr>
          <a:xfrm>
            <a:off x="2971800" y="0"/>
            <a:ext cx="6172200" cy="5143500"/>
          </a:xfrm>
          <a:solidFill>
            <a:schemeClr val="tx1"/>
          </a:solidFill>
          <a:ln>
            <a:noFill/>
          </a:ln>
        </p:spPr>
        <p:txBody>
          <a:bodyPr anchor="ctr">
            <a:normAutofit fontScale="85000" lnSpcReduction="20000"/>
          </a:bodyPr>
          <a:lstStyle/>
          <a:p>
            <a:pPr marL="0" indent="0">
              <a:spcBef>
                <a:spcPts val="0"/>
              </a:spcBef>
              <a:buNone/>
            </a:pPr>
            <a:endParaRPr lang="en-US" sz="1000" dirty="0">
              <a:solidFill>
                <a:schemeClr val="bg1"/>
              </a:solidFill>
            </a:endParaRPr>
          </a:p>
          <a:p>
            <a:pPr marL="0" indent="0">
              <a:spcBef>
                <a:spcPts val="0"/>
              </a:spcBef>
              <a:buNone/>
            </a:pPr>
            <a:r>
              <a:rPr lang="en-US" sz="2900" dirty="0">
                <a:solidFill>
                  <a:schemeClr val="bg1"/>
                </a:solidFill>
              </a:rPr>
              <a:t>Engaging in a course of conduct directed at a specific person that would cause a reasonable person to fear for his or her safety or the safety of others or suffer substantial emotional distress.  </a:t>
            </a:r>
          </a:p>
          <a:p>
            <a:pPr marL="0" indent="0">
              <a:spcBef>
                <a:spcPts val="0"/>
              </a:spcBef>
              <a:buNone/>
            </a:pPr>
            <a:endParaRPr lang="en-US" sz="2300" dirty="0"/>
          </a:p>
          <a:p>
            <a:pPr marL="0" indent="0">
              <a:spcBef>
                <a:spcPts val="0"/>
              </a:spcBef>
              <a:buNone/>
            </a:pPr>
            <a:r>
              <a:rPr lang="en-US" sz="2300" u="sng" dirty="0"/>
              <a:t>For the purposes of this definition:</a:t>
            </a:r>
          </a:p>
          <a:p>
            <a:pPr lvl="1">
              <a:spcBef>
                <a:spcPts val="0"/>
              </a:spcBef>
              <a:buFont typeface="Arial" panose="020B0604020202020204" pitchFamily="34" charset="0"/>
              <a:buChar char="•"/>
            </a:pPr>
            <a:r>
              <a:rPr lang="en-US" sz="1900" b="1" i="1" dirty="0"/>
              <a:t>Course of conduct </a:t>
            </a:r>
            <a:r>
              <a:rPr lang="en-US" sz="1900" dirty="0"/>
              <a:t>means two or more acts, including, but not limited to, acts in which the stalker directly, indirectly, or through third parties, by any action, method, device, or means, follows, monitors, observes, surveils, threatens, or communicates to or about a person, or interferes with a person’s property.</a:t>
            </a:r>
          </a:p>
          <a:p>
            <a:pPr lvl="1">
              <a:spcBef>
                <a:spcPts val="0"/>
              </a:spcBef>
              <a:buFont typeface="Arial" panose="020B0604020202020204" pitchFamily="34" charset="0"/>
              <a:buChar char="•"/>
            </a:pPr>
            <a:r>
              <a:rPr lang="en-US" sz="1900" b="1" i="1" dirty="0"/>
              <a:t>Reasonable person </a:t>
            </a:r>
            <a:r>
              <a:rPr lang="en-US" sz="1900" dirty="0"/>
              <a:t>means a reasonable person under similar circumstances and with similar identities to the victim.</a:t>
            </a:r>
          </a:p>
          <a:p>
            <a:pPr lvl="1">
              <a:spcBef>
                <a:spcPts val="0"/>
              </a:spcBef>
              <a:buFont typeface="Arial" panose="020B0604020202020204" pitchFamily="34" charset="0"/>
              <a:buChar char="•"/>
            </a:pPr>
            <a:r>
              <a:rPr lang="en-US" sz="1900" b="1" i="1" dirty="0"/>
              <a:t>Substantial emotional distress </a:t>
            </a:r>
            <a:r>
              <a:rPr lang="en-US" sz="1900" dirty="0"/>
              <a:t>means significant mental suffering or anguish that may, but does not necessarily, require medical or other professional treatment or counseling.</a:t>
            </a:r>
            <a:endParaRPr lang="en-US" sz="1900" dirty="0">
              <a:effectLst/>
            </a:endParaRPr>
          </a:p>
        </p:txBody>
      </p:sp>
      <p:sp>
        <p:nvSpPr>
          <p:cNvPr id="4" name="Slide Number Placeholder 3">
            <a:extLst>
              <a:ext uri="{FF2B5EF4-FFF2-40B4-BE49-F238E27FC236}">
                <a16:creationId xmlns:a16="http://schemas.microsoft.com/office/drawing/2014/main" id="{9672E71C-4C0D-4989-A683-C866FF10106C}"/>
              </a:ext>
            </a:extLst>
          </p:cNvPr>
          <p:cNvSpPr>
            <a:spLocks noGrp="1"/>
          </p:cNvSpPr>
          <p:nvPr>
            <p:ph type="sldNum" sz="quarter" idx="4"/>
          </p:nvPr>
        </p:nvSpPr>
        <p:spPr>
          <a:xfrm>
            <a:off x="8382000" y="4705350"/>
            <a:ext cx="381000" cy="304800"/>
          </a:xfrm>
        </p:spPr>
        <p:txBody>
          <a:bodyPr/>
          <a:lstStyle/>
          <a:p>
            <a:fld id="{A7EE2453-3BC3-4CDC-BBD4-144194DC3BDD}" type="slidenum">
              <a:rPr lang="en-US" smtClean="0"/>
              <a:pPr/>
              <a:t>9</a:t>
            </a:fld>
            <a:endParaRPr lang="en-US" dirty="0"/>
          </a:p>
        </p:txBody>
      </p:sp>
      <p:sp>
        <p:nvSpPr>
          <p:cNvPr id="10" name="Rectangle 9">
            <a:extLst>
              <a:ext uri="{FF2B5EF4-FFF2-40B4-BE49-F238E27FC236}">
                <a16:creationId xmlns:a16="http://schemas.microsoft.com/office/drawing/2014/main" id="{92DA5876-239C-49F1-ABB0-FD2D1C22056B}"/>
              </a:ext>
            </a:extLst>
          </p:cNvPr>
          <p:cNvSpPr/>
          <p:nvPr/>
        </p:nvSpPr>
        <p:spPr>
          <a:xfrm>
            <a:off x="0" y="0"/>
            <a:ext cx="2971800" cy="51435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373D0BC1-C6C5-470E-B8C3-AAEF4E719C48}"/>
              </a:ext>
            </a:extLst>
          </p:cNvPr>
          <p:cNvSpPr>
            <a:spLocks noGrp="1"/>
          </p:cNvSpPr>
          <p:nvPr>
            <p:ph type="title"/>
          </p:nvPr>
        </p:nvSpPr>
        <p:spPr>
          <a:xfrm>
            <a:off x="184639" y="574873"/>
            <a:ext cx="2329961" cy="3250803"/>
          </a:xfrm>
        </p:spPr>
        <p:txBody>
          <a:bodyPr anchor="ctr">
            <a:normAutofit/>
          </a:bodyPr>
          <a:lstStyle/>
          <a:p>
            <a:r>
              <a:rPr lang="en-US" sz="3000" dirty="0">
                <a:solidFill>
                  <a:schemeClr val="tx1"/>
                </a:solidFill>
              </a:rPr>
              <a:t>Look at the Provision(s) at Issue:</a:t>
            </a:r>
          </a:p>
        </p:txBody>
      </p:sp>
    </p:spTree>
    <p:extLst>
      <p:ext uri="{BB962C8B-B14F-4D97-AF65-F5344CB8AC3E}">
        <p14:creationId xmlns:p14="http://schemas.microsoft.com/office/powerpoint/2010/main" val="1050523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9849</TotalTime>
  <Words>1496</Words>
  <Application>Microsoft Office PowerPoint</Application>
  <PresentationFormat>On-screen Show (16:9)</PresentationFormat>
  <Paragraphs>118</Paragraphs>
  <Slides>16</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Writing a Clear and Concise Report: Best Practices</vt:lpstr>
      <vt:lpstr>Agenda</vt:lpstr>
      <vt:lpstr>What are you investigating?</vt:lpstr>
      <vt:lpstr>Framing the Allegations</vt:lpstr>
      <vt:lpstr>Allegation Components: Retaliation Example</vt:lpstr>
      <vt:lpstr>Allegation Components: Academic Dishonesty Example</vt:lpstr>
      <vt:lpstr>Describing the Competing Narratives/Evidence</vt:lpstr>
      <vt:lpstr>Analysis</vt:lpstr>
      <vt:lpstr>Look at the Provision(s) at Issue:</vt:lpstr>
      <vt:lpstr>Look at the Provision(s) at Issue:</vt:lpstr>
      <vt:lpstr>Analysis: Stalking Example (finding)</vt:lpstr>
      <vt:lpstr>Analysis: Stalking Example (no finding)</vt:lpstr>
      <vt:lpstr>Footnotes</vt:lpstr>
      <vt:lpstr>Always Address Counter-Arguments and Contrary Evidence</vt:lpstr>
      <vt:lpstr>PowerPoint Presentation</vt:lpstr>
      <vt:lpstr>PowerPoint Presentation</vt:lpstr>
    </vt:vector>
  </TitlesOfParts>
  <Company>UTSYSTEM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mtrevino</dc:creator>
  <cp:lastModifiedBy>Adrienne Rodriguez</cp:lastModifiedBy>
  <cp:revision>59</cp:revision>
  <cp:lastPrinted>2022-09-19T15:39:50Z</cp:lastPrinted>
  <dcterms:created xsi:type="dcterms:W3CDTF">2012-07-24T16:25:50Z</dcterms:created>
  <dcterms:modified xsi:type="dcterms:W3CDTF">2025-07-24T16:18:39Z</dcterms:modified>
</cp:coreProperties>
</file>